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Lst>
  <p:sldSz cx="7556500" cy="10693400"/>
  <p:notesSz cx="7556500" cy="10693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9" d="100"/>
          <a:sy n="49" d="100"/>
        </p:scale>
        <p:origin x="-2220" y="2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kesh Kumar" userId="7b53b792e92e1947" providerId="LiveId" clId="{DB1580BF-2C6E-7540-AC6F-CF027D204063}"/>
    <pc:docChg chg="delSld">
      <pc:chgData name="Mukesh Kumar" userId="7b53b792e92e1947" providerId="LiveId" clId="{DB1580BF-2C6E-7540-AC6F-CF027D204063}" dt="2020-04-01T13:56:11.815" v="0" actId="2696"/>
      <pc:docMkLst>
        <pc:docMk/>
      </pc:docMkLst>
      <pc:sldChg chg="del">
        <pc:chgData name="Mukesh Kumar" userId="7b53b792e92e1947" providerId="LiveId" clId="{DB1580BF-2C6E-7540-AC6F-CF027D204063}" dt="2020-04-01T13:56:11.815" v="0" actId="2696"/>
        <pc:sldMkLst>
          <pc:docMk/>
          <pc:sldMk cId="0" sldId="25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4/1/2020</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Times New Roman"/>
                <a:cs typeface="Times New Roman"/>
              </a:defRPr>
            </a:lvl1pPr>
          </a:lstStyle>
          <a:p>
            <a:pPr marL="38100">
              <a:lnSpc>
                <a:spcPts val="1410"/>
              </a:lnSpc>
            </a:pPr>
            <a:fld id="{81D60167-4931-47E6-BA6A-407CBD079E47}" type="slidenum">
              <a:rPr spc="-5" dirty="0"/>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4/1/2020</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Times New Roman"/>
                <a:cs typeface="Times New Roman"/>
              </a:defRPr>
            </a:lvl1pPr>
          </a:lstStyle>
          <a:p>
            <a:pPr marL="38100">
              <a:lnSpc>
                <a:spcPts val="1410"/>
              </a:lnSpc>
            </a:pPr>
            <a:fld id="{81D60167-4931-47E6-BA6A-407CBD079E47}" type="slidenum">
              <a:rPr spc="-5" dirty="0"/>
              <a:t>‹#›</a:t>
            </a:fld>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4/1/2020</a:t>
            </a:fld>
            <a:endParaRPr lang="en-US"/>
          </a:p>
        </p:txBody>
      </p:sp>
      <p:sp>
        <p:nvSpPr>
          <p:cNvPr id="7" name="Holder 7"/>
          <p:cNvSpPr>
            <a:spLocks noGrp="1"/>
          </p:cNvSpPr>
          <p:nvPr>
            <p:ph type="sldNum" sz="quarter" idx="7"/>
          </p:nvPr>
        </p:nvSpPr>
        <p:spPr/>
        <p:txBody>
          <a:bodyPr lIns="0" tIns="0" rIns="0" bIns="0"/>
          <a:lstStyle>
            <a:lvl1pPr>
              <a:defRPr sz="1200" b="0" i="0">
                <a:solidFill>
                  <a:schemeClr val="tx1"/>
                </a:solidFill>
                <a:latin typeface="Times New Roman"/>
                <a:cs typeface="Times New Roman"/>
              </a:defRPr>
            </a:lvl1pPr>
          </a:lstStyle>
          <a:p>
            <a:pPr marL="38100">
              <a:lnSpc>
                <a:spcPts val="1410"/>
              </a:lnSpc>
            </a:pPr>
            <a:fld id="{81D60167-4931-47E6-BA6A-407CBD079E47}" type="slidenum">
              <a:rPr spc="-5" dirty="0"/>
              <a:t>‹#›</a:t>
            </a:fld>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4/1/2020</a:t>
            </a:fld>
            <a:endParaRPr lang="en-US"/>
          </a:p>
        </p:txBody>
      </p:sp>
      <p:sp>
        <p:nvSpPr>
          <p:cNvPr id="5" name="Holder 5"/>
          <p:cNvSpPr>
            <a:spLocks noGrp="1"/>
          </p:cNvSpPr>
          <p:nvPr>
            <p:ph type="sldNum" sz="quarter" idx="7"/>
          </p:nvPr>
        </p:nvSpPr>
        <p:spPr/>
        <p:txBody>
          <a:bodyPr lIns="0" tIns="0" rIns="0" bIns="0"/>
          <a:lstStyle>
            <a:lvl1pPr>
              <a:defRPr sz="1200" b="0" i="0">
                <a:solidFill>
                  <a:schemeClr val="tx1"/>
                </a:solidFill>
                <a:latin typeface="Times New Roman"/>
                <a:cs typeface="Times New Roman"/>
              </a:defRPr>
            </a:lvl1pPr>
          </a:lstStyle>
          <a:p>
            <a:pPr marL="38100">
              <a:lnSpc>
                <a:spcPts val="1410"/>
              </a:lnSpc>
            </a:pPr>
            <a:fld id="{81D60167-4931-47E6-BA6A-407CBD079E47}" type="slidenum">
              <a:rPr spc="-5" dirty="0"/>
              <a:t>‹#›</a:t>
            </a:fld>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4/1/2020</a:t>
            </a:fld>
            <a:endParaRPr lang="en-US"/>
          </a:p>
        </p:txBody>
      </p:sp>
      <p:sp>
        <p:nvSpPr>
          <p:cNvPr id="4" name="Holder 4"/>
          <p:cNvSpPr>
            <a:spLocks noGrp="1"/>
          </p:cNvSpPr>
          <p:nvPr>
            <p:ph type="sldNum" sz="quarter" idx="7"/>
          </p:nvPr>
        </p:nvSpPr>
        <p:spPr/>
        <p:txBody>
          <a:bodyPr lIns="0" tIns="0" rIns="0" bIns="0"/>
          <a:lstStyle>
            <a:lvl1pPr>
              <a:defRPr sz="1200" b="0" i="0">
                <a:solidFill>
                  <a:schemeClr val="tx1"/>
                </a:solidFill>
                <a:latin typeface="Times New Roman"/>
                <a:cs typeface="Times New Roman"/>
              </a:defRPr>
            </a:lvl1pPr>
          </a:lstStyle>
          <a:p>
            <a:pPr marL="38100">
              <a:lnSpc>
                <a:spcPts val="1410"/>
              </a:lnSpc>
            </a:pPr>
            <a:fld id="{81D60167-4931-47E6-BA6A-407CBD079E47}" type="slidenum">
              <a:rPr spc="-5" dirty="0"/>
              <a:t>‹#›</a:t>
            </a:fld>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4/1/2020</a:t>
            </a:fld>
            <a:endParaRPr lang="en-US"/>
          </a:p>
        </p:txBody>
      </p:sp>
      <p:sp>
        <p:nvSpPr>
          <p:cNvPr id="6" name="Holder 6"/>
          <p:cNvSpPr>
            <a:spLocks noGrp="1"/>
          </p:cNvSpPr>
          <p:nvPr>
            <p:ph type="sldNum" sz="quarter" idx="7"/>
          </p:nvPr>
        </p:nvSpPr>
        <p:spPr>
          <a:xfrm>
            <a:off x="3893818" y="10050099"/>
            <a:ext cx="228600" cy="194309"/>
          </a:xfrm>
          <a:prstGeom prst="rect">
            <a:avLst/>
          </a:prstGeom>
        </p:spPr>
        <p:txBody>
          <a:bodyPr wrap="square" lIns="0" tIns="0" rIns="0" bIns="0">
            <a:spAutoFit/>
          </a:bodyPr>
          <a:lstStyle>
            <a:lvl1pPr>
              <a:defRPr sz="1200" b="0" i="0">
                <a:solidFill>
                  <a:schemeClr val="tx1"/>
                </a:solidFill>
                <a:latin typeface="Times New Roman"/>
                <a:cs typeface="Times New Roman"/>
              </a:defRPr>
            </a:lvl1pPr>
          </a:lstStyle>
          <a:p>
            <a:pPr marL="38100">
              <a:lnSpc>
                <a:spcPts val="1410"/>
              </a:lnSpc>
            </a:pPr>
            <a:fld id="{81D60167-4931-47E6-BA6A-407CBD079E47}" type="slidenum">
              <a:rPr spc="-5" dirty="0"/>
              <a:t>‹#›</a:t>
            </a:fld>
            <a:endParaRPr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47490" y="887988"/>
            <a:ext cx="599440" cy="239395"/>
          </a:xfrm>
          <a:prstGeom prst="rect">
            <a:avLst/>
          </a:prstGeom>
        </p:spPr>
        <p:txBody>
          <a:bodyPr vert="horz" wrap="square" lIns="0" tIns="12700" rIns="0" bIns="0" rtlCol="0">
            <a:spAutoFit/>
          </a:bodyPr>
          <a:lstStyle/>
          <a:p>
            <a:pPr marL="12700">
              <a:lnSpc>
                <a:spcPct val="100000"/>
              </a:lnSpc>
              <a:spcBef>
                <a:spcPts val="100"/>
              </a:spcBef>
            </a:pPr>
            <a:r>
              <a:rPr sz="1400" b="1" spc="5" dirty="0">
                <a:latin typeface="Times New Roman"/>
                <a:cs typeface="Times New Roman"/>
              </a:rPr>
              <a:t>I</a:t>
            </a:r>
            <a:r>
              <a:rPr sz="1400" b="1" spc="-10" dirty="0">
                <a:latin typeface="Times New Roman"/>
                <a:cs typeface="Times New Roman"/>
              </a:rPr>
              <a:t>ND</a:t>
            </a:r>
            <a:r>
              <a:rPr sz="1400" b="1" dirty="0">
                <a:latin typeface="Times New Roman"/>
                <a:cs typeface="Times New Roman"/>
              </a:rPr>
              <a:t>EX</a:t>
            </a:r>
            <a:endParaRPr sz="1400">
              <a:latin typeface="Times New Roman"/>
              <a:cs typeface="Times New Roman"/>
            </a:endParaRPr>
          </a:p>
        </p:txBody>
      </p:sp>
      <p:graphicFrame>
        <p:nvGraphicFramePr>
          <p:cNvPr id="3" name="object 3"/>
          <p:cNvGraphicFramePr>
            <a:graphicFrameLocks noGrp="1"/>
          </p:cNvGraphicFramePr>
          <p:nvPr/>
        </p:nvGraphicFramePr>
        <p:xfrm>
          <a:off x="1286256" y="1461510"/>
          <a:ext cx="5439408" cy="6117336"/>
        </p:xfrm>
        <a:graphic>
          <a:graphicData uri="http://schemas.openxmlformats.org/drawingml/2006/table">
            <a:tbl>
              <a:tblPr firstRow="1" bandRow="1">
                <a:tableStyleId>{2D5ABB26-0587-4C30-8999-92F81FD0307C}</a:tableStyleId>
              </a:tblPr>
              <a:tblGrid>
                <a:gridCol w="818515">
                  <a:extLst>
                    <a:ext uri="{9D8B030D-6E8A-4147-A177-3AD203B41FA5}">
                      <a16:colId xmlns:a16="http://schemas.microsoft.com/office/drawing/2014/main" xmlns="" val="20000"/>
                    </a:ext>
                  </a:extLst>
                </a:gridCol>
                <a:gridCol w="3497579">
                  <a:extLst>
                    <a:ext uri="{9D8B030D-6E8A-4147-A177-3AD203B41FA5}">
                      <a16:colId xmlns:a16="http://schemas.microsoft.com/office/drawing/2014/main" xmlns="" val="20001"/>
                    </a:ext>
                  </a:extLst>
                </a:gridCol>
                <a:gridCol w="1123314">
                  <a:extLst>
                    <a:ext uri="{9D8B030D-6E8A-4147-A177-3AD203B41FA5}">
                      <a16:colId xmlns:a16="http://schemas.microsoft.com/office/drawing/2014/main" xmlns="" val="20002"/>
                    </a:ext>
                  </a:extLst>
                </a:gridCol>
              </a:tblGrid>
              <a:tr h="323088">
                <a:tc>
                  <a:txBody>
                    <a:bodyPr/>
                    <a:lstStyle/>
                    <a:p>
                      <a:pPr algn="ctr">
                        <a:lnSpc>
                          <a:spcPts val="1610"/>
                        </a:lnSpc>
                      </a:pPr>
                      <a:r>
                        <a:rPr sz="1400" b="1" spc="-5" dirty="0">
                          <a:latin typeface="Times New Roman"/>
                          <a:cs typeface="Times New Roman"/>
                        </a:rPr>
                        <a:t>Sr.</a:t>
                      </a:r>
                      <a:r>
                        <a:rPr sz="1400" b="1" spc="-25" dirty="0">
                          <a:latin typeface="Times New Roman"/>
                          <a:cs typeface="Times New Roman"/>
                        </a:rPr>
                        <a:t> </a:t>
                      </a:r>
                      <a:r>
                        <a:rPr sz="1400" b="1" spc="-5" dirty="0">
                          <a:latin typeface="Times New Roman"/>
                          <a:cs typeface="Times New Roman"/>
                        </a:rPr>
                        <a:t>No</a:t>
                      </a:r>
                      <a:r>
                        <a:rPr sz="1400" spc="-5" dirty="0">
                          <a:latin typeface="Times New Roman"/>
                          <a:cs typeface="Times New Roman"/>
                        </a:rPr>
                        <a:t>.</a:t>
                      </a:r>
                      <a:endParaRPr sz="14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635"/>
                        </a:lnSpc>
                      </a:pPr>
                      <a:r>
                        <a:rPr sz="1400" b="1" spc="-5" dirty="0">
                          <a:latin typeface="Times New Roman"/>
                          <a:cs typeface="Times New Roman"/>
                        </a:rPr>
                        <a:t>Content</a:t>
                      </a:r>
                      <a:endParaRPr sz="14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635"/>
                        </a:lnSpc>
                      </a:pPr>
                      <a:r>
                        <a:rPr sz="1400" b="1" spc="-5" dirty="0">
                          <a:latin typeface="Times New Roman"/>
                          <a:cs typeface="Times New Roman"/>
                        </a:rPr>
                        <a:t>Pg.</a:t>
                      </a:r>
                      <a:r>
                        <a:rPr sz="1400" b="1" spc="-15" dirty="0">
                          <a:latin typeface="Times New Roman"/>
                          <a:cs typeface="Times New Roman"/>
                        </a:rPr>
                        <a:t> </a:t>
                      </a:r>
                      <a:r>
                        <a:rPr sz="1400" b="1" spc="-5" dirty="0">
                          <a:latin typeface="Times New Roman"/>
                          <a:cs typeface="Times New Roman"/>
                        </a:rPr>
                        <a:t>No.</a:t>
                      </a:r>
                      <a:endParaRPr sz="14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0"/>
                  </a:ext>
                </a:extLst>
              </a:tr>
              <a:tr h="321564">
                <a:tc>
                  <a:txBody>
                    <a:bodyPr/>
                    <a:lstStyle/>
                    <a:p>
                      <a:pPr algn="ctr">
                        <a:lnSpc>
                          <a:spcPct val="100000"/>
                        </a:lnSpc>
                        <a:spcBef>
                          <a:spcPts val="120"/>
                        </a:spcBef>
                      </a:pPr>
                      <a:r>
                        <a:rPr sz="1200" spc="-5" dirty="0">
                          <a:latin typeface="Times New Roman"/>
                          <a:cs typeface="Times New Roman"/>
                        </a:rPr>
                        <a:t>1.</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Introduction – </a:t>
                      </a:r>
                      <a:r>
                        <a:rPr sz="1200" spc="-10" dirty="0">
                          <a:latin typeface="Times New Roman"/>
                          <a:cs typeface="Times New Roman"/>
                        </a:rPr>
                        <a:t>Legal </a:t>
                      </a:r>
                      <a:r>
                        <a:rPr sz="1200" spc="-5" dirty="0">
                          <a:latin typeface="Times New Roman"/>
                          <a:cs typeface="Times New Roman"/>
                        </a:rPr>
                        <a:t>Ethics &amp; its</a:t>
                      </a:r>
                      <a:r>
                        <a:rPr sz="1200" spc="45" dirty="0">
                          <a:latin typeface="Times New Roman"/>
                          <a:cs typeface="Times New Roman"/>
                        </a:rPr>
                        <a:t> </a:t>
                      </a:r>
                      <a:r>
                        <a:rPr sz="1200" spc="-5" dirty="0">
                          <a:latin typeface="Times New Roman"/>
                          <a:cs typeface="Times New Roman"/>
                        </a:rPr>
                        <a:t>Significance</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4 -</a:t>
                      </a:r>
                      <a:r>
                        <a:rPr sz="1200" spc="-15" dirty="0">
                          <a:latin typeface="Times New Roman"/>
                          <a:cs typeface="Times New Roman"/>
                        </a:rPr>
                        <a:t> </a:t>
                      </a:r>
                      <a:r>
                        <a:rPr sz="1200" spc="-5" dirty="0">
                          <a:latin typeface="Times New Roman"/>
                          <a:cs typeface="Times New Roman"/>
                        </a:rPr>
                        <a:t>4</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1"/>
                  </a:ext>
                </a:extLst>
              </a:tr>
              <a:tr h="321564">
                <a:tc>
                  <a:txBody>
                    <a:bodyPr/>
                    <a:lstStyle/>
                    <a:p>
                      <a:pPr algn="ctr">
                        <a:lnSpc>
                          <a:spcPct val="100000"/>
                        </a:lnSpc>
                        <a:spcBef>
                          <a:spcPts val="120"/>
                        </a:spcBef>
                      </a:pPr>
                      <a:r>
                        <a:rPr sz="1200" spc="-5" dirty="0">
                          <a:latin typeface="Times New Roman"/>
                          <a:cs typeface="Times New Roman"/>
                        </a:rPr>
                        <a:t>2.</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Areas </a:t>
                      </a:r>
                      <a:r>
                        <a:rPr sz="1200" dirty="0">
                          <a:latin typeface="Times New Roman"/>
                          <a:cs typeface="Times New Roman"/>
                        </a:rPr>
                        <a:t>of</a:t>
                      </a:r>
                      <a:r>
                        <a:rPr sz="1200" spc="-5" dirty="0">
                          <a:latin typeface="Times New Roman"/>
                          <a:cs typeface="Times New Roman"/>
                        </a:rPr>
                        <a:t> Application</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5 -</a:t>
                      </a:r>
                      <a:r>
                        <a:rPr sz="1200" spc="-15" dirty="0">
                          <a:latin typeface="Times New Roman"/>
                          <a:cs typeface="Times New Roman"/>
                        </a:rPr>
                        <a:t> </a:t>
                      </a:r>
                      <a:r>
                        <a:rPr sz="1200" spc="-5" dirty="0">
                          <a:latin typeface="Times New Roman"/>
                          <a:cs typeface="Times New Roman"/>
                        </a:rPr>
                        <a:t>6</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2"/>
                  </a:ext>
                </a:extLst>
              </a:tr>
              <a:tr h="321564">
                <a:tc>
                  <a:txBody>
                    <a:bodyPr/>
                    <a:lstStyle/>
                    <a:p>
                      <a:pPr algn="ctr">
                        <a:lnSpc>
                          <a:spcPct val="100000"/>
                        </a:lnSpc>
                        <a:spcBef>
                          <a:spcPts val="120"/>
                        </a:spcBef>
                      </a:pPr>
                      <a:r>
                        <a:rPr sz="1200" spc="-5" dirty="0">
                          <a:latin typeface="Times New Roman"/>
                          <a:cs typeface="Times New Roman"/>
                        </a:rPr>
                        <a:t>3.</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Ethics of </a:t>
                      </a:r>
                      <a:r>
                        <a:rPr sz="1200" spc="-10" dirty="0">
                          <a:latin typeface="Times New Roman"/>
                          <a:cs typeface="Times New Roman"/>
                        </a:rPr>
                        <a:t>Legal</a:t>
                      </a:r>
                      <a:r>
                        <a:rPr sz="1200" spc="10" dirty="0">
                          <a:latin typeface="Times New Roman"/>
                          <a:cs typeface="Times New Roman"/>
                        </a:rPr>
                        <a:t> </a:t>
                      </a:r>
                      <a:r>
                        <a:rPr sz="1200" spc="-5" dirty="0">
                          <a:latin typeface="Times New Roman"/>
                          <a:cs typeface="Times New Roman"/>
                        </a:rPr>
                        <a:t>Profession</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7 -</a:t>
                      </a:r>
                      <a:r>
                        <a:rPr sz="1200" spc="-15" dirty="0">
                          <a:latin typeface="Times New Roman"/>
                          <a:cs typeface="Times New Roman"/>
                        </a:rPr>
                        <a:t> </a:t>
                      </a:r>
                      <a:r>
                        <a:rPr sz="1200" spc="-5" dirty="0">
                          <a:latin typeface="Times New Roman"/>
                          <a:cs typeface="Times New Roman"/>
                        </a:rPr>
                        <a:t>7</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3"/>
                  </a:ext>
                </a:extLst>
              </a:tr>
              <a:tr h="323088">
                <a:tc>
                  <a:txBody>
                    <a:bodyPr/>
                    <a:lstStyle/>
                    <a:p>
                      <a:pPr algn="ctr">
                        <a:lnSpc>
                          <a:spcPct val="100000"/>
                        </a:lnSpc>
                        <a:spcBef>
                          <a:spcPts val="120"/>
                        </a:spcBef>
                      </a:pPr>
                      <a:r>
                        <a:rPr sz="1200" spc="-5" dirty="0">
                          <a:latin typeface="Times New Roman"/>
                          <a:cs typeface="Times New Roman"/>
                        </a:rPr>
                        <a:t>4.</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Professional Ethics</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8 -</a:t>
                      </a:r>
                      <a:r>
                        <a:rPr sz="1200" spc="-15" dirty="0">
                          <a:latin typeface="Times New Roman"/>
                          <a:cs typeface="Times New Roman"/>
                        </a:rPr>
                        <a:t> </a:t>
                      </a:r>
                      <a:r>
                        <a:rPr sz="1200" spc="-5" dirty="0">
                          <a:latin typeface="Times New Roman"/>
                          <a:cs typeface="Times New Roman"/>
                        </a:rPr>
                        <a:t>8</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4"/>
                  </a:ext>
                </a:extLst>
              </a:tr>
              <a:tr h="321564">
                <a:tc>
                  <a:txBody>
                    <a:bodyPr/>
                    <a:lstStyle/>
                    <a:p>
                      <a:pPr algn="ctr">
                        <a:lnSpc>
                          <a:spcPct val="100000"/>
                        </a:lnSpc>
                        <a:spcBef>
                          <a:spcPts val="120"/>
                        </a:spcBef>
                      </a:pPr>
                      <a:r>
                        <a:rPr sz="1200" spc="-5" dirty="0">
                          <a:latin typeface="Times New Roman"/>
                          <a:cs typeface="Times New Roman"/>
                        </a:rPr>
                        <a:t>5.</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Advocates </a:t>
                      </a:r>
                      <a:r>
                        <a:rPr sz="1200" spc="5" dirty="0">
                          <a:latin typeface="Times New Roman"/>
                          <a:cs typeface="Times New Roman"/>
                        </a:rPr>
                        <a:t>duty </a:t>
                      </a:r>
                      <a:r>
                        <a:rPr sz="1200" spc="-5" dirty="0">
                          <a:latin typeface="Times New Roman"/>
                          <a:cs typeface="Times New Roman"/>
                        </a:rPr>
                        <a:t>towards</a:t>
                      </a:r>
                      <a:r>
                        <a:rPr sz="1200" spc="-20" dirty="0">
                          <a:latin typeface="Times New Roman"/>
                          <a:cs typeface="Times New Roman"/>
                        </a:rPr>
                        <a:t> </a:t>
                      </a:r>
                      <a:r>
                        <a:rPr sz="1200" spc="-5" dirty="0">
                          <a:latin typeface="Times New Roman"/>
                          <a:cs typeface="Times New Roman"/>
                        </a:rPr>
                        <a:t>Court</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8 -</a:t>
                      </a:r>
                      <a:r>
                        <a:rPr sz="1200" spc="-15" dirty="0">
                          <a:latin typeface="Times New Roman"/>
                          <a:cs typeface="Times New Roman"/>
                        </a:rPr>
                        <a:t> </a:t>
                      </a:r>
                      <a:r>
                        <a:rPr sz="1200" spc="-5" dirty="0">
                          <a:latin typeface="Times New Roman"/>
                          <a:cs typeface="Times New Roman"/>
                        </a:rPr>
                        <a:t>9</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5"/>
                  </a:ext>
                </a:extLst>
              </a:tr>
              <a:tr h="321564">
                <a:tc>
                  <a:txBody>
                    <a:bodyPr/>
                    <a:lstStyle/>
                    <a:p>
                      <a:pPr algn="ctr">
                        <a:lnSpc>
                          <a:spcPct val="100000"/>
                        </a:lnSpc>
                        <a:spcBef>
                          <a:spcPts val="120"/>
                        </a:spcBef>
                      </a:pPr>
                      <a:r>
                        <a:rPr sz="1200" spc="-5" dirty="0">
                          <a:latin typeface="Times New Roman"/>
                          <a:cs typeface="Times New Roman"/>
                        </a:rPr>
                        <a:t>6.</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Advocates </a:t>
                      </a:r>
                      <a:r>
                        <a:rPr sz="1200" spc="5" dirty="0">
                          <a:latin typeface="Times New Roman"/>
                          <a:cs typeface="Times New Roman"/>
                        </a:rPr>
                        <a:t>duty </a:t>
                      </a:r>
                      <a:r>
                        <a:rPr sz="1200" spc="-5" dirty="0">
                          <a:latin typeface="Times New Roman"/>
                          <a:cs typeface="Times New Roman"/>
                        </a:rPr>
                        <a:t>towards</a:t>
                      </a:r>
                      <a:r>
                        <a:rPr sz="1200" spc="-20" dirty="0">
                          <a:latin typeface="Times New Roman"/>
                          <a:cs typeface="Times New Roman"/>
                        </a:rPr>
                        <a:t> </a:t>
                      </a:r>
                      <a:r>
                        <a:rPr sz="1200" spc="-5" dirty="0">
                          <a:latin typeface="Times New Roman"/>
                          <a:cs typeface="Times New Roman"/>
                        </a:rPr>
                        <a:t>Client</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9 -</a:t>
                      </a:r>
                      <a:r>
                        <a:rPr sz="1200" spc="-15" dirty="0">
                          <a:latin typeface="Times New Roman"/>
                          <a:cs typeface="Times New Roman"/>
                        </a:rPr>
                        <a:t> </a:t>
                      </a:r>
                      <a:r>
                        <a:rPr sz="1200" spc="-5" dirty="0">
                          <a:latin typeface="Times New Roman"/>
                          <a:cs typeface="Times New Roman"/>
                        </a:rPr>
                        <a:t>12</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6"/>
                  </a:ext>
                </a:extLst>
              </a:tr>
              <a:tr h="321564">
                <a:tc>
                  <a:txBody>
                    <a:bodyPr/>
                    <a:lstStyle/>
                    <a:p>
                      <a:pPr algn="ctr">
                        <a:lnSpc>
                          <a:spcPct val="100000"/>
                        </a:lnSpc>
                        <a:spcBef>
                          <a:spcPts val="120"/>
                        </a:spcBef>
                      </a:pPr>
                      <a:r>
                        <a:rPr sz="1200" spc="-5" dirty="0">
                          <a:latin typeface="Times New Roman"/>
                          <a:cs typeface="Times New Roman"/>
                        </a:rPr>
                        <a:t>7.</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Advocates </a:t>
                      </a:r>
                      <a:r>
                        <a:rPr sz="1200" spc="5" dirty="0">
                          <a:latin typeface="Times New Roman"/>
                          <a:cs typeface="Times New Roman"/>
                        </a:rPr>
                        <a:t>duty </a:t>
                      </a:r>
                      <a:r>
                        <a:rPr sz="1200" spc="-5" dirty="0">
                          <a:latin typeface="Times New Roman"/>
                          <a:cs typeface="Times New Roman"/>
                        </a:rPr>
                        <a:t>towards</a:t>
                      </a:r>
                      <a:r>
                        <a:rPr sz="1200" spc="-20" dirty="0">
                          <a:latin typeface="Times New Roman"/>
                          <a:cs typeface="Times New Roman"/>
                        </a:rPr>
                        <a:t> </a:t>
                      </a:r>
                      <a:r>
                        <a:rPr sz="1200" spc="-5" dirty="0">
                          <a:latin typeface="Times New Roman"/>
                          <a:cs typeface="Times New Roman"/>
                        </a:rPr>
                        <a:t>Opponent</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12 -</a:t>
                      </a:r>
                      <a:r>
                        <a:rPr sz="1200" spc="-15" dirty="0">
                          <a:latin typeface="Times New Roman"/>
                          <a:cs typeface="Times New Roman"/>
                        </a:rPr>
                        <a:t> </a:t>
                      </a:r>
                      <a:r>
                        <a:rPr sz="1200" spc="-5" dirty="0">
                          <a:latin typeface="Times New Roman"/>
                          <a:cs typeface="Times New Roman"/>
                        </a:rPr>
                        <a:t>12</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7"/>
                  </a:ext>
                </a:extLst>
              </a:tr>
              <a:tr h="323088">
                <a:tc>
                  <a:txBody>
                    <a:bodyPr/>
                    <a:lstStyle/>
                    <a:p>
                      <a:pPr algn="ctr">
                        <a:lnSpc>
                          <a:spcPct val="100000"/>
                        </a:lnSpc>
                        <a:spcBef>
                          <a:spcPts val="120"/>
                        </a:spcBef>
                      </a:pPr>
                      <a:r>
                        <a:rPr sz="1200" spc="-5" dirty="0">
                          <a:latin typeface="Times New Roman"/>
                          <a:cs typeface="Times New Roman"/>
                        </a:rPr>
                        <a:t>8.</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Other Duties of an</a:t>
                      </a:r>
                      <a:r>
                        <a:rPr sz="1200" spc="10" dirty="0">
                          <a:latin typeface="Times New Roman"/>
                          <a:cs typeface="Times New Roman"/>
                        </a:rPr>
                        <a:t> </a:t>
                      </a:r>
                      <a:r>
                        <a:rPr sz="1200" spc="-5" dirty="0">
                          <a:latin typeface="Times New Roman"/>
                          <a:cs typeface="Times New Roman"/>
                        </a:rPr>
                        <a:t>Advocate</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12 -</a:t>
                      </a:r>
                      <a:r>
                        <a:rPr sz="1200" spc="-15" dirty="0">
                          <a:latin typeface="Times New Roman"/>
                          <a:cs typeface="Times New Roman"/>
                        </a:rPr>
                        <a:t> </a:t>
                      </a:r>
                      <a:r>
                        <a:rPr sz="1200" spc="-5" dirty="0">
                          <a:latin typeface="Times New Roman"/>
                          <a:cs typeface="Times New Roman"/>
                        </a:rPr>
                        <a:t>15</a:t>
                      </a:r>
                      <a:endParaRPr sz="1200" dirty="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8"/>
                  </a:ext>
                </a:extLst>
              </a:tr>
              <a:tr h="321564">
                <a:tc>
                  <a:txBody>
                    <a:bodyPr/>
                    <a:lstStyle/>
                    <a:p>
                      <a:pPr algn="ctr">
                        <a:lnSpc>
                          <a:spcPct val="100000"/>
                        </a:lnSpc>
                        <a:spcBef>
                          <a:spcPts val="120"/>
                        </a:spcBef>
                      </a:pPr>
                      <a:r>
                        <a:rPr sz="1200" spc="-5" dirty="0">
                          <a:latin typeface="Times New Roman"/>
                          <a:cs typeface="Times New Roman"/>
                        </a:rPr>
                        <a:t>9.</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Bench – Bar</a:t>
                      </a:r>
                      <a:r>
                        <a:rPr sz="1200" spc="10" dirty="0">
                          <a:latin typeface="Times New Roman"/>
                          <a:cs typeface="Times New Roman"/>
                        </a:rPr>
                        <a:t> </a:t>
                      </a:r>
                      <a:r>
                        <a:rPr sz="1200" spc="-5" dirty="0">
                          <a:latin typeface="Times New Roman"/>
                          <a:cs typeface="Times New Roman"/>
                        </a:rPr>
                        <a:t>Relationship</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16 -</a:t>
                      </a:r>
                      <a:r>
                        <a:rPr sz="1200" spc="-15" dirty="0">
                          <a:latin typeface="Times New Roman"/>
                          <a:cs typeface="Times New Roman"/>
                        </a:rPr>
                        <a:t> </a:t>
                      </a:r>
                      <a:r>
                        <a:rPr sz="1200" spc="-5" dirty="0">
                          <a:latin typeface="Times New Roman"/>
                          <a:cs typeface="Times New Roman"/>
                        </a:rPr>
                        <a:t>17</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9"/>
                  </a:ext>
                </a:extLst>
              </a:tr>
              <a:tr h="321564">
                <a:tc>
                  <a:txBody>
                    <a:bodyPr/>
                    <a:lstStyle/>
                    <a:p>
                      <a:pPr algn="ctr">
                        <a:lnSpc>
                          <a:spcPct val="100000"/>
                        </a:lnSpc>
                        <a:spcBef>
                          <a:spcPts val="120"/>
                        </a:spcBef>
                      </a:pPr>
                      <a:r>
                        <a:rPr sz="1200" spc="-5" dirty="0">
                          <a:latin typeface="Times New Roman"/>
                          <a:cs typeface="Times New Roman"/>
                        </a:rPr>
                        <a:t>10.</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Contempt of Court -</a:t>
                      </a:r>
                      <a:r>
                        <a:rPr sz="1200" spc="10" dirty="0">
                          <a:latin typeface="Times New Roman"/>
                          <a:cs typeface="Times New Roman"/>
                        </a:rPr>
                        <a:t> </a:t>
                      </a:r>
                      <a:r>
                        <a:rPr sz="1200" spc="-5" dirty="0">
                          <a:latin typeface="Times New Roman"/>
                          <a:cs typeface="Times New Roman"/>
                        </a:rPr>
                        <a:t>Introduction</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18 -</a:t>
                      </a:r>
                      <a:r>
                        <a:rPr sz="1200" spc="-15" dirty="0">
                          <a:latin typeface="Times New Roman"/>
                          <a:cs typeface="Times New Roman"/>
                        </a:rPr>
                        <a:t> </a:t>
                      </a:r>
                      <a:r>
                        <a:rPr sz="1200" spc="-5" dirty="0">
                          <a:latin typeface="Times New Roman"/>
                          <a:cs typeface="Times New Roman"/>
                        </a:rPr>
                        <a:t>18</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10"/>
                  </a:ext>
                </a:extLst>
              </a:tr>
              <a:tr h="321564">
                <a:tc>
                  <a:txBody>
                    <a:bodyPr/>
                    <a:lstStyle/>
                    <a:p>
                      <a:pPr algn="ctr">
                        <a:lnSpc>
                          <a:spcPct val="100000"/>
                        </a:lnSpc>
                        <a:spcBef>
                          <a:spcPts val="120"/>
                        </a:spcBef>
                      </a:pPr>
                      <a:r>
                        <a:rPr sz="1200" spc="-5" dirty="0">
                          <a:latin typeface="Times New Roman"/>
                          <a:cs typeface="Times New Roman"/>
                        </a:rPr>
                        <a:t>11.</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Contempt </a:t>
                      </a:r>
                      <a:r>
                        <a:rPr sz="1200" dirty="0">
                          <a:latin typeface="Times New Roman"/>
                          <a:cs typeface="Times New Roman"/>
                        </a:rPr>
                        <a:t>by</a:t>
                      </a:r>
                      <a:r>
                        <a:rPr sz="1200" spc="-15" dirty="0">
                          <a:latin typeface="Times New Roman"/>
                          <a:cs typeface="Times New Roman"/>
                        </a:rPr>
                        <a:t> </a:t>
                      </a:r>
                      <a:r>
                        <a:rPr sz="1200" spc="-5" dirty="0">
                          <a:latin typeface="Times New Roman"/>
                          <a:cs typeface="Times New Roman"/>
                        </a:rPr>
                        <a:t>Lawyers</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18 -</a:t>
                      </a:r>
                      <a:r>
                        <a:rPr sz="1200" spc="-15" dirty="0">
                          <a:latin typeface="Times New Roman"/>
                          <a:cs typeface="Times New Roman"/>
                        </a:rPr>
                        <a:t> </a:t>
                      </a:r>
                      <a:r>
                        <a:rPr sz="1200" spc="-5" dirty="0">
                          <a:latin typeface="Times New Roman"/>
                          <a:cs typeface="Times New Roman"/>
                        </a:rPr>
                        <a:t>19</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11"/>
                  </a:ext>
                </a:extLst>
              </a:tr>
              <a:tr h="323088">
                <a:tc>
                  <a:txBody>
                    <a:bodyPr/>
                    <a:lstStyle/>
                    <a:p>
                      <a:pPr algn="ctr">
                        <a:lnSpc>
                          <a:spcPct val="100000"/>
                        </a:lnSpc>
                        <a:spcBef>
                          <a:spcPts val="120"/>
                        </a:spcBef>
                      </a:pPr>
                      <a:r>
                        <a:rPr sz="1200" spc="-5" dirty="0">
                          <a:latin typeface="Times New Roman"/>
                          <a:cs typeface="Times New Roman"/>
                        </a:rPr>
                        <a:t>12.</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Contempt </a:t>
                      </a:r>
                      <a:r>
                        <a:rPr sz="1200" dirty="0">
                          <a:latin typeface="Times New Roman"/>
                          <a:cs typeface="Times New Roman"/>
                        </a:rPr>
                        <a:t>by Judges, </a:t>
                      </a:r>
                      <a:r>
                        <a:rPr sz="1200" spc="-5" dirty="0">
                          <a:latin typeface="Times New Roman"/>
                          <a:cs typeface="Times New Roman"/>
                        </a:rPr>
                        <a:t>Magistrates &amp;</a:t>
                      </a:r>
                      <a:r>
                        <a:rPr sz="1200" spc="-30" dirty="0">
                          <a:latin typeface="Times New Roman"/>
                          <a:cs typeface="Times New Roman"/>
                        </a:rPr>
                        <a:t> </a:t>
                      </a:r>
                      <a:r>
                        <a:rPr sz="1200" spc="-5" dirty="0">
                          <a:latin typeface="Times New Roman"/>
                          <a:cs typeface="Times New Roman"/>
                        </a:rPr>
                        <a:t>others</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19 -</a:t>
                      </a:r>
                      <a:r>
                        <a:rPr sz="1200" spc="-15" dirty="0">
                          <a:latin typeface="Times New Roman"/>
                          <a:cs typeface="Times New Roman"/>
                        </a:rPr>
                        <a:t> </a:t>
                      </a:r>
                      <a:r>
                        <a:rPr sz="1200" spc="-5" dirty="0">
                          <a:latin typeface="Times New Roman"/>
                          <a:cs typeface="Times New Roman"/>
                        </a:rPr>
                        <a:t>19</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12"/>
                  </a:ext>
                </a:extLst>
              </a:tr>
              <a:tr h="321564">
                <a:tc>
                  <a:txBody>
                    <a:bodyPr/>
                    <a:lstStyle/>
                    <a:p>
                      <a:pPr algn="ctr">
                        <a:lnSpc>
                          <a:spcPct val="100000"/>
                        </a:lnSpc>
                        <a:spcBef>
                          <a:spcPts val="120"/>
                        </a:spcBef>
                      </a:pPr>
                      <a:r>
                        <a:rPr sz="1200" spc="-5" dirty="0">
                          <a:latin typeface="Times New Roman"/>
                          <a:cs typeface="Times New Roman"/>
                        </a:rPr>
                        <a:t>13.</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204"/>
                        </a:spcBef>
                      </a:pPr>
                      <a:r>
                        <a:rPr sz="1100" spc="-5" dirty="0">
                          <a:latin typeface="Times New Roman"/>
                          <a:cs typeface="Times New Roman"/>
                        </a:rPr>
                        <a:t>Contempt Liability </a:t>
                      </a:r>
                      <a:r>
                        <a:rPr sz="1100" dirty="0">
                          <a:latin typeface="Times New Roman"/>
                          <a:cs typeface="Times New Roman"/>
                        </a:rPr>
                        <a:t>of </a:t>
                      </a:r>
                      <a:r>
                        <a:rPr sz="1100" spc="-5" dirty="0">
                          <a:latin typeface="Times New Roman"/>
                          <a:cs typeface="Times New Roman"/>
                        </a:rPr>
                        <a:t>State, Corporate bodies </a:t>
                      </a:r>
                      <a:r>
                        <a:rPr sz="1100" dirty="0">
                          <a:latin typeface="Times New Roman"/>
                          <a:cs typeface="Times New Roman"/>
                        </a:rPr>
                        <a:t>&amp;</a:t>
                      </a:r>
                      <a:r>
                        <a:rPr sz="1100" spc="55" dirty="0">
                          <a:latin typeface="Times New Roman"/>
                          <a:cs typeface="Times New Roman"/>
                        </a:rPr>
                        <a:t> </a:t>
                      </a:r>
                      <a:r>
                        <a:rPr sz="1100" spc="-5" dirty="0">
                          <a:latin typeface="Times New Roman"/>
                          <a:cs typeface="Times New Roman"/>
                        </a:rPr>
                        <a:t>Officers</a:t>
                      </a:r>
                      <a:endParaRPr sz="1100">
                        <a:latin typeface="Times New Roman"/>
                        <a:cs typeface="Times New Roman"/>
                      </a:endParaRPr>
                    </a:p>
                  </a:txBody>
                  <a:tcPr marL="0" marR="0" marT="26034"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19 -</a:t>
                      </a:r>
                      <a:r>
                        <a:rPr sz="1200" spc="-15" dirty="0">
                          <a:latin typeface="Times New Roman"/>
                          <a:cs typeface="Times New Roman"/>
                        </a:rPr>
                        <a:t> </a:t>
                      </a:r>
                      <a:r>
                        <a:rPr sz="1200" spc="-5" dirty="0">
                          <a:latin typeface="Times New Roman"/>
                          <a:cs typeface="Times New Roman"/>
                        </a:rPr>
                        <a:t>19</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13"/>
                  </a:ext>
                </a:extLst>
              </a:tr>
              <a:tr h="321564">
                <a:tc>
                  <a:txBody>
                    <a:bodyPr/>
                    <a:lstStyle/>
                    <a:p>
                      <a:pPr algn="ctr">
                        <a:lnSpc>
                          <a:spcPct val="100000"/>
                        </a:lnSpc>
                        <a:spcBef>
                          <a:spcPts val="120"/>
                        </a:spcBef>
                      </a:pPr>
                      <a:r>
                        <a:rPr sz="1200" spc="-5" dirty="0">
                          <a:latin typeface="Times New Roman"/>
                          <a:cs typeface="Times New Roman"/>
                        </a:rPr>
                        <a:t>14.</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Contempt Proceedings, Nature &amp;</a:t>
                      </a:r>
                      <a:r>
                        <a:rPr sz="1200" spc="25" dirty="0">
                          <a:latin typeface="Times New Roman"/>
                          <a:cs typeface="Times New Roman"/>
                        </a:rPr>
                        <a:t> </a:t>
                      </a:r>
                      <a:r>
                        <a:rPr sz="1200" spc="-5" dirty="0">
                          <a:latin typeface="Times New Roman"/>
                          <a:cs typeface="Times New Roman"/>
                        </a:rPr>
                        <a:t>Features</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20 -</a:t>
                      </a:r>
                      <a:r>
                        <a:rPr sz="1200" spc="-15" dirty="0">
                          <a:latin typeface="Times New Roman"/>
                          <a:cs typeface="Times New Roman"/>
                        </a:rPr>
                        <a:t> </a:t>
                      </a:r>
                      <a:r>
                        <a:rPr sz="1200" spc="-5" dirty="0">
                          <a:latin typeface="Times New Roman"/>
                          <a:cs typeface="Times New Roman"/>
                        </a:rPr>
                        <a:t>21</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14"/>
                  </a:ext>
                </a:extLst>
              </a:tr>
              <a:tr h="321564">
                <a:tc>
                  <a:txBody>
                    <a:bodyPr/>
                    <a:lstStyle/>
                    <a:p>
                      <a:pPr algn="ctr">
                        <a:lnSpc>
                          <a:spcPct val="100000"/>
                        </a:lnSpc>
                        <a:spcBef>
                          <a:spcPts val="120"/>
                        </a:spcBef>
                      </a:pPr>
                      <a:r>
                        <a:rPr sz="1200" spc="-5" dirty="0">
                          <a:latin typeface="Times New Roman"/>
                          <a:cs typeface="Times New Roman"/>
                        </a:rPr>
                        <a:t>15.</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Advocacy -</a:t>
                      </a:r>
                      <a:r>
                        <a:rPr sz="1200" spc="-10" dirty="0">
                          <a:latin typeface="Times New Roman"/>
                          <a:cs typeface="Times New Roman"/>
                        </a:rPr>
                        <a:t> </a:t>
                      </a:r>
                      <a:r>
                        <a:rPr sz="1200" spc="-5" dirty="0">
                          <a:latin typeface="Times New Roman"/>
                          <a:cs typeface="Times New Roman"/>
                        </a:rPr>
                        <a:t>Introduction</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22 -</a:t>
                      </a:r>
                      <a:r>
                        <a:rPr sz="1200" spc="-15" dirty="0">
                          <a:latin typeface="Times New Roman"/>
                          <a:cs typeface="Times New Roman"/>
                        </a:rPr>
                        <a:t> </a:t>
                      </a:r>
                      <a:r>
                        <a:rPr sz="1200" spc="-5" dirty="0">
                          <a:latin typeface="Times New Roman"/>
                          <a:cs typeface="Times New Roman"/>
                        </a:rPr>
                        <a:t>22</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15"/>
                  </a:ext>
                </a:extLst>
              </a:tr>
              <a:tr h="323088">
                <a:tc>
                  <a:txBody>
                    <a:bodyPr/>
                    <a:lstStyle/>
                    <a:p>
                      <a:pPr algn="ctr">
                        <a:lnSpc>
                          <a:spcPct val="100000"/>
                        </a:lnSpc>
                        <a:spcBef>
                          <a:spcPts val="120"/>
                        </a:spcBef>
                      </a:pPr>
                      <a:r>
                        <a:rPr sz="1200" spc="-5" dirty="0">
                          <a:latin typeface="Times New Roman"/>
                          <a:cs typeface="Times New Roman"/>
                        </a:rPr>
                        <a:t>16.</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Advocacy</a:t>
                      </a:r>
                      <a:r>
                        <a:rPr sz="1200" spc="-30" dirty="0">
                          <a:latin typeface="Times New Roman"/>
                          <a:cs typeface="Times New Roman"/>
                        </a:rPr>
                        <a:t> </a:t>
                      </a:r>
                      <a:r>
                        <a:rPr sz="1200" dirty="0">
                          <a:latin typeface="Times New Roman"/>
                          <a:cs typeface="Times New Roman"/>
                        </a:rPr>
                        <a:t>Models</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22 –</a:t>
                      </a:r>
                      <a:r>
                        <a:rPr sz="1200" spc="-10" dirty="0">
                          <a:latin typeface="Times New Roman"/>
                          <a:cs typeface="Times New Roman"/>
                        </a:rPr>
                        <a:t> </a:t>
                      </a:r>
                      <a:r>
                        <a:rPr sz="1200" spc="-5" dirty="0">
                          <a:latin typeface="Times New Roman"/>
                          <a:cs typeface="Times New Roman"/>
                        </a:rPr>
                        <a:t>22</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16"/>
                  </a:ext>
                </a:extLst>
              </a:tr>
              <a:tr h="321564">
                <a:tc>
                  <a:txBody>
                    <a:bodyPr/>
                    <a:lstStyle/>
                    <a:p>
                      <a:pPr algn="ctr">
                        <a:lnSpc>
                          <a:spcPct val="100000"/>
                        </a:lnSpc>
                        <a:spcBef>
                          <a:spcPts val="120"/>
                        </a:spcBef>
                      </a:pPr>
                      <a:r>
                        <a:rPr sz="1200" spc="-5" dirty="0">
                          <a:latin typeface="Times New Roman"/>
                          <a:cs typeface="Times New Roman"/>
                        </a:rPr>
                        <a:t>17.</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Case </a:t>
                      </a:r>
                      <a:r>
                        <a:rPr sz="1200" spc="-10" dirty="0">
                          <a:latin typeface="Times New Roman"/>
                          <a:cs typeface="Times New Roman"/>
                        </a:rPr>
                        <a:t>Laws </a:t>
                      </a:r>
                      <a:r>
                        <a:rPr sz="1200" spc="-5" dirty="0">
                          <a:latin typeface="Times New Roman"/>
                          <a:cs typeface="Times New Roman"/>
                        </a:rPr>
                        <a:t>related to </a:t>
                      </a:r>
                      <a:r>
                        <a:rPr sz="1200" dirty="0">
                          <a:latin typeface="Times New Roman"/>
                          <a:cs typeface="Times New Roman"/>
                        </a:rPr>
                        <a:t>Contempt </a:t>
                      </a:r>
                      <a:r>
                        <a:rPr sz="1200" spc="-5" dirty="0">
                          <a:latin typeface="Times New Roman"/>
                          <a:cs typeface="Times New Roman"/>
                        </a:rPr>
                        <a:t>of</a:t>
                      </a:r>
                      <a:r>
                        <a:rPr sz="1200" spc="20" dirty="0">
                          <a:latin typeface="Times New Roman"/>
                          <a:cs typeface="Times New Roman"/>
                        </a:rPr>
                        <a:t> </a:t>
                      </a:r>
                      <a:r>
                        <a:rPr sz="1200" spc="-5" dirty="0">
                          <a:latin typeface="Times New Roman"/>
                          <a:cs typeface="Times New Roman"/>
                        </a:rPr>
                        <a:t>Court</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23 -</a:t>
                      </a:r>
                      <a:r>
                        <a:rPr sz="1200" spc="-15" dirty="0">
                          <a:latin typeface="Times New Roman"/>
                          <a:cs typeface="Times New Roman"/>
                        </a:rPr>
                        <a:t> </a:t>
                      </a:r>
                      <a:r>
                        <a:rPr sz="1200" spc="-5" dirty="0">
                          <a:latin typeface="Times New Roman"/>
                          <a:cs typeface="Times New Roman"/>
                        </a:rPr>
                        <a:t>26</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17"/>
                  </a:ext>
                </a:extLst>
              </a:tr>
              <a:tr h="321564">
                <a:tc>
                  <a:txBody>
                    <a:bodyPr/>
                    <a:lstStyle/>
                    <a:p>
                      <a:pPr algn="ctr">
                        <a:lnSpc>
                          <a:spcPct val="100000"/>
                        </a:lnSpc>
                        <a:spcBef>
                          <a:spcPts val="120"/>
                        </a:spcBef>
                      </a:pPr>
                      <a:r>
                        <a:rPr sz="1200" spc="-5" dirty="0">
                          <a:latin typeface="Times New Roman"/>
                          <a:cs typeface="Times New Roman"/>
                        </a:rPr>
                        <a:t>18.</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Certificate from Advocate</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120"/>
                        </a:spcBef>
                      </a:pPr>
                      <a:r>
                        <a:rPr sz="1200" spc="-5" dirty="0">
                          <a:latin typeface="Times New Roman"/>
                          <a:cs typeface="Times New Roman"/>
                        </a:rPr>
                        <a:t>27 -</a:t>
                      </a:r>
                      <a:r>
                        <a:rPr sz="1200" spc="-15" dirty="0">
                          <a:latin typeface="Times New Roman"/>
                          <a:cs typeface="Times New Roman"/>
                        </a:rPr>
                        <a:t> </a:t>
                      </a:r>
                      <a:r>
                        <a:rPr sz="1200" spc="-5" dirty="0">
                          <a:latin typeface="Times New Roman"/>
                          <a:cs typeface="Times New Roman"/>
                        </a:rPr>
                        <a:t>27</a:t>
                      </a:r>
                      <a:endParaRPr sz="1200">
                        <a:latin typeface="Times New Roman"/>
                        <a:cs typeface="Times New Roman"/>
                      </a:endParaRPr>
                    </a:p>
                  </a:txBody>
                  <a:tcPr marL="0" marR="0" marT="152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18"/>
                  </a:ext>
                </a:extLst>
              </a:tr>
            </a:tbl>
          </a:graphicData>
        </a:graphic>
      </p:graphicFrame>
      <p:sp>
        <p:nvSpPr>
          <p:cNvPr id="4" name="object 4"/>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5" name="object 5"/>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8" name="object 8"/>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9" name="object 9"/>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10" name="object 10"/>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1" name="object 11"/>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4" name="object 14"/>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5" name="object 15"/>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6" name="object 16"/>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7" name="object 17"/>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8" name="object 18"/>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1" name="object 21"/>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2" name="object 22"/>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3" name="object 23"/>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6" name="object 26"/>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1</a:t>
            </a:fld>
            <a:endParaRPr spc="-5"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8" y="808739"/>
            <a:ext cx="5301615" cy="5545455"/>
          </a:xfrm>
          <a:prstGeom prst="rect">
            <a:avLst/>
          </a:prstGeom>
        </p:spPr>
        <p:txBody>
          <a:bodyPr vert="horz" wrap="square" lIns="0" tIns="12065" rIns="0" bIns="0" rtlCol="0">
            <a:spAutoFit/>
          </a:bodyPr>
          <a:lstStyle/>
          <a:p>
            <a:pPr marL="697865" marR="6350" indent="-228600" algn="just">
              <a:lnSpc>
                <a:spcPct val="143600"/>
              </a:lnSpc>
              <a:spcBef>
                <a:spcPts val="95"/>
              </a:spcBef>
            </a:pPr>
            <a:r>
              <a:rPr sz="1200" spc="-5" dirty="0">
                <a:latin typeface="Times New Roman"/>
                <a:cs typeface="Times New Roman"/>
              </a:rPr>
              <a:t>32) Rule 33 provides that an advocate who has at </a:t>
            </a:r>
            <a:r>
              <a:rPr sz="1200" dirty="0">
                <a:latin typeface="Times New Roman"/>
                <a:cs typeface="Times New Roman"/>
              </a:rPr>
              <a:t>any time </a:t>
            </a:r>
            <a:r>
              <a:rPr sz="1200" spc="-5" dirty="0">
                <a:latin typeface="Times New Roman"/>
                <a:cs typeface="Times New Roman"/>
              </a:rPr>
              <a:t>advice </a:t>
            </a:r>
            <a:r>
              <a:rPr sz="1200" dirty="0">
                <a:latin typeface="Times New Roman"/>
                <a:cs typeface="Times New Roman"/>
              </a:rPr>
              <a:t>in  </a:t>
            </a:r>
            <a:r>
              <a:rPr sz="1200" spc="-5" dirty="0">
                <a:latin typeface="Times New Roman"/>
                <a:cs typeface="Times New Roman"/>
              </a:rPr>
              <a:t>connection with the </a:t>
            </a:r>
            <a:r>
              <a:rPr sz="1200" dirty="0">
                <a:latin typeface="Times New Roman"/>
                <a:cs typeface="Times New Roman"/>
              </a:rPr>
              <a:t>institution </a:t>
            </a:r>
            <a:r>
              <a:rPr sz="1200" spc="-5" dirty="0">
                <a:latin typeface="Times New Roman"/>
                <a:cs typeface="Times New Roman"/>
              </a:rPr>
              <a:t>of the suit appeal or matter as drawn  pleading or acted for </a:t>
            </a:r>
            <a:r>
              <a:rPr sz="1200" dirty="0">
                <a:latin typeface="Times New Roman"/>
                <a:cs typeface="Times New Roman"/>
              </a:rPr>
              <a:t>party shall </a:t>
            </a:r>
            <a:r>
              <a:rPr sz="1200" spc="-5" dirty="0">
                <a:latin typeface="Times New Roman"/>
                <a:cs typeface="Times New Roman"/>
              </a:rPr>
              <a:t>not act appear or plead for the opposite  party.</a:t>
            </a:r>
            <a:endParaRPr sz="1200">
              <a:latin typeface="Times New Roman"/>
              <a:cs typeface="Times New Roman"/>
            </a:endParaRPr>
          </a:p>
          <a:p>
            <a:pPr>
              <a:lnSpc>
                <a:spcPct val="100000"/>
              </a:lnSpc>
            </a:pPr>
            <a:endParaRPr sz="1300">
              <a:latin typeface="Times New Roman"/>
              <a:cs typeface="Times New Roman"/>
            </a:endParaRPr>
          </a:p>
          <a:p>
            <a:pPr>
              <a:lnSpc>
                <a:spcPct val="100000"/>
              </a:lnSpc>
              <a:spcBef>
                <a:spcPts val="20"/>
              </a:spcBef>
            </a:pPr>
            <a:endParaRPr sz="1050">
              <a:latin typeface="Times New Roman"/>
              <a:cs typeface="Times New Roman"/>
            </a:endParaRPr>
          </a:p>
          <a:p>
            <a:pPr marL="50800" algn="just">
              <a:lnSpc>
                <a:spcPct val="100000"/>
              </a:lnSpc>
            </a:pPr>
            <a:r>
              <a:rPr sz="1200" b="1" spc="-5" dirty="0">
                <a:latin typeface="Times New Roman"/>
                <a:cs typeface="Times New Roman"/>
              </a:rPr>
              <a:t>Duty </a:t>
            </a:r>
            <a:r>
              <a:rPr sz="1200" b="1" dirty="0">
                <a:latin typeface="Times New Roman"/>
                <a:cs typeface="Times New Roman"/>
              </a:rPr>
              <a:t>towards </a:t>
            </a:r>
            <a:r>
              <a:rPr sz="1200" b="1" spc="-5" dirty="0">
                <a:latin typeface="Times New Roman"/>
                <a:cs typeface="Times New Roman"/>
              </a:rPr>
              <a:t>opponent</a:t>
            </a:r>
            <a:endParaRPr sz="1200">
              <a:latin typeface="Times New Roman"/>
              <a:cs typeface="Times New Roman"/>
            </a:endParaRPr>
          </a:p>
          <a:p>
            <a:pPr>
              <a:lnSpc>
                <a:spcPct val="100000"/>
              </a:lnSpc>
              <a:spcBef>
                <a:spcPts val="30"/>
              </a:spcBef>
            </a:pPr>
            <a:endParaRPr sz="1750">
              <a:latin typeface="Times New Roman"/>
              <a:cs typeface="Times New Roman"/>
            </a:endParaRPr>
          </a:p>
          <a:p>
            <a:pPr marL="12700" marR="5080" algn="just">
              <a:lnSpc>
                <a:spcPct val="144200"/>
              </a:lnSpc>
            </a:pPr>
            <a:r>
              <a:rPr sz="1200" spc="-5" dirty="0">
                <a:latin typeface="Times New Roman"/>
                <a:cs typeface="Times New Roman"/>
              </a:rPr>
              <a:t>Rule 34 and 35 framed </a:t>
            </a:r>
            <a:r>
              <a:rPr sz="1200" dirty="0">
                <a:latin typeface="Times New Roman"/>
                <a:cs typeface="Times New Roman"/>
              </a:rPr>
              <a:t>by </a:t>
            </a:r>
            <a:r>
              <a:rPr sz="1200" spc="-5" dirty="0">
                <a:latin typeface="Times New Roman"/>
                <a:cs typeface="Times New Roman"/>
              </a:rPr>
              <a:t>the </a:t>
            </a:r>
            <a:r>
              <a:rPr sz="1200" spc="-10" dirty="0">
                <a:latin typeface="Times New Roman"/>
                <a:cs typeface="Times New Roman"/>
              </a:rPr>
              <a:t>Bar </a:t>
            </a:r>
            <a:r>
              <a:rPr sz="1200" spc="-5" dirty="0">
                <a:latin typeface="Times New Roman"/>
                <a:cs typeface="Times New Roman"/>
              </a:rPr>
              <a:t>council of India contain provisions as to the duties  of an advocate to the</a:t>
            </a:r>
            <a:r>
              <a:rPr sz="1200" dirty="0">
                <a:latin typeface="Times New Roman"/>
                <a:cs typeface="Times New Roman"/>
              </a:rPr>
              <a:t> opponent.</a:t>
            </a:r>
            <a:endParaRPr sz="1200">
              <a:latin typeface="Times New Roman"/>
              <a:cs typeface="Times New Roman"/>
            </a:endParaRPr>
          </a:p>
          <a:p>
            <a:pPr>
              <a:lnSpc>
                <a:spcPct val="100000"/>
              </a:lnSpc>
            </a:pPr>
            <a:endParaRPr sz="1800">
              <a:latin typeface="Times New Roman"/>
              <a:cs typeface="Times New Roman"/>
            </a:endParaRPr>
          </a:p>
          <a:p>
            <a:pPr marL="12700" marR="6985" algn="just">
              <a:lnSpc>
                <a:spcPct val="143700"/>
              </a:lnSpc>
            </a:pPr>
            <a:r>
              <a:rPr sz="1200" spc="-5" dirty="0">
                <a:latin typeface="Times New Roman"/>
                <a:cs typeface="Times New Roman"/>
              </a:rPr>
              <a:t>Rule 34 provides that </a:t>
            </a:r>
            <a:r>
              <a:rPr sz="1200" dirty="0">
                <a:latin typeface="Times New Roman"/>
                <a:cs typeface="Times New Roman"/>
              </a:rPr>
              <a:t>an </a:t>
            </a:r>
            <a:r>
              <a:rPr sz="1200" spc="-5" dirty="0">
                <a:latin typeface="Times New Roman"/>
                <a:cs typeface="Times New Roman"/>
              </a:rPr>
              <a:t>advocate shall not in </a:t>
            </a:r>
            <a:r>
              <a:rPr sz="1200" dirty="0">
                <a:latin typeface="Times New Roman"/>
                <a:cs typeface="Times New Roman"/>
              </a:rPr>
              <a:t>any way </a:t>
            </a:r>
            <a:r>
              <a:rPr sz="1200" spc="-5" dirty="0">
                <a:latin typeface="Times New Roman"/>
                <a:cs typeface="Times New Roman"/>
              </a:rPr>
              <a:t>communicate </a:t>
            </a:r>
            <a:r>
              <a:rPr sz="1200" dirty="0">
                <a:latin typeface="Times New Roman"/>
                <a:cs typeface="Times New Roman"/>
              </a:rPr>
              <a:t>or </a:t>
            </a:r>
            <a:r>
              <a:rPr sz="1200" spc="-5" dirty="0">
                <a:latin typeface="Times New Roman"/>
                <a:cs typeface="Times New Roman"/>
              </a:rPr>
              <a:t>negotiate  upon the subject matter of </a:t>
            </a:r>
            <a:r>
              <a:rPr sz="1200" dirty="0">
                <a:latin typeface="Times New Roman"/>
                <a:cs typeface="Times New Roman"/>
              </a:rPr>
              <a:t>controversy </a:t>
            </a:r>
            <a:r>
              <a:rPr sz="1200" spc="-5" dirty="0">
                <a:latin typeface="Times New Roman"/>
                <a:cs typeface="Times New Roman"/>
              </a:rPr>
              <a:t>with </a:t>
            </a:r>
            <a:r>
              <a:rPr sz="1200" dirty="0">
                <a:latin typeface="Times New Roman"/>
                <a:cs typeface="Times New Roman"/>
              </a:rPr>
              <a:t>any party </a:t>
            </a:r>
            <a:r>
              <a:rPr sz="1200" spc="-5" dirty="0">
                <a:latin typeface="Times New Roman"/>
                <a:cs typeface="Times New Roman"/>
              </a:rPr>
              <a:t>represented </a:t>
            </a:r>
            <a:r>
              <a:rPr sz="1200" spc="5" dirty="0">
                <a:latin typeface="Times New Roman"/>
                <a:cs typeface="Times New Roman"/>
              </a:rPr>
              <a:t>by </a:t>
            </a:r>
            <a:r>
              <a:rPr sz="1200" spc="-5" dirty="0">
                <a:latin typeface="Times New Roman"/>
                <a:cs typeface="Times New Roman"/>
              </a:rPr>
              <a:t>an advocate  except through that</a:t>
            </a:r>
            <a:r>
              <a:rPr sz="1200" spc="5" dirty="0">
                <a:latin typeface="Times New Roman"/>
                <a:cs typeface="Times New Roman"/>
              </a:rPr>
              <a:t> </a:t>
            </a:r>
            <a:r>
              <a:rPr sz="1200" spc="-5" dirty="0">
                <a:latin typeface="Times New Roman"/>
                <a:cs typeface="Times New Roman"/>
              </a:rPr>
              <a:t>advocate.</a:t>
            </a:r>
            <a:endParaRPr sz="1200">
              <a:latin typeface="Times New Roman"/>
              <a:cs typeface="Times New Roman"/>
            </a:endParaRPr>
          </a:p>
          <a:p>
            <a:pPr>
              <a:lnSpc>
                <a:spcPct val="100000"/>
              </a:lnSpc>
            </a:pPr>
            <a:endParaRPr sz="1800">
              <a:latin typeface="Times New Roman"/>
              <a:cs typeface="Times New Roman"/>
            </a:endParaRPr>
          </a:p>
          <a:p>
            <a:pPr marL="12700" marR="6350" algn="just">
              <a:lnSpc>
                <a:spcPct val="143700"/>
              </a:lnSpc>
            </a:pPr>
            <a:r>
              <a:rPr sz="1200" spc="-5" dirty="0">
                <a:latin typeface="Times New Roman"/>
                <a:cs typeface="Times New Roman"/>
              </a:rPr>
              <a:t>Rule 35 provides that an advocate </a:t>
            </a:r>
            <a:r>
              <a:rPr sz="1200" dirty="0">
                <a:latin typeface="Times New Roman"/>
                <a:cs typeface="Times New Roman"/>
              </a:rPr>
              <a:t>shall </a:t>
            </a:r>
            <a:r>
              <a:rPr sz="1200" spc="-5" dirty="0">
                <a:latin typeface="Times New Roman"/>
                <a:cs typeface="Times New Roman"/>
              </a:rPr>
              <a:t>do his best to </a:t>
            </a:r>
            <a:r>
              <a:rPr sz="1200" dirty="0">
                <a:latin typeface="Times New Roman"/>
                <a:cs typeface="Times New Roman"/>
              </a:rPr>
              <a:t>carry </a:t>
            </a:r>
            <a:r>
              <a:rPr sz="1200" spc="-5" dirty="0">
                <a:latin typeface="Times New Roman"/>
                <a:cs typeface="Times New Roman"/>
              </a:rPr>
              <a:t>out all legitimate promises  made to the opposite </a:t>
            </a:r>
            <a:r>
              <a:rPr sz="1200" dirty="0">
                <a:latin typeface="Times New Roman"/>
                <a:cs typeface="Times New Roman"/>
              </a:rPr>
              <a:t>party </a:t>
            </a:r>
            <a:r>
              <a:rPr sz="1200" spc="-5" dirty="0">
                <a:latin typeface="Times New Roman"/>
                <a:cs typeface="Times New Roman"/>
              </a:rPr>
              <a:t>even though not reduced to </a:t>
            </a:r>
            <a:r>
              <a:rPr sz="1200" dirty="0">
                <a:latin typeface="Times New Roman"/>
                <a:cs typeface="Times New Roman"/>
              </a:rPr>
              <a:t>writing or </a:t>
            </a:r>
            <a:r>
              <a:rPr sz="1200" spc="-5" dirty="0">
                <a:latin typeface="Times New Roman"/>
                <a:cs typeface="Times New Roman"/>
              </a:rPr>
              <a:t>enforceable </a:t>
            </a:r>
            <a:r>
              <a:rPr sz="1200" dirty="0">
                <a:latin typeface="Times New Roman"/>
                <a:cs typeface="Times New Roman"/>
              </a:rPr>
              <a:t>under  </a:t>
            </a:r>
            <a:r>
              <a:rPr sz="1200" spc="-5" dirty="0">
                <a:latin typeface="Times New Roman"/>
                <a:cs typeface="Times New Roman"/>
              </a:rPr>
              <a:t>the rules </a:t>
            </a:r>
            <a:r>
              <a:rPr sz="1200" dirty="0">
                <a:latin typeface="Times New Roman"/>
                <a:cs typeface="Times New Roman"/>
              </a:rPr>
              <a:t>of </a:t>
            </a:r>
            <a:r>
              <a:rPr sz="1200" spc="-5" dirty="0">
                <a:latin typeface="Times New Roman"/>
                <a:cs typeface="Times New Roman"/>
              </a:rPr>
              <a:t>the court. </a:t>
            </a:r>
            <a:r>
              <a:rPr sz="1200" spc="-15" dirty="0">
                <a:latin typeface="Times New Roman"/>
                <a:cs typeface="Times New Roman"/>
              </a:rPr>
              <a:t>It </a:t>
            </a:r>
            <a:r>
              <a:rPr sz="1200" spc="-5" dirty="0">
                <a:latin typeface="Times New Roman"/>
                <a:cs typeface="Times New Roman"/>
              </a:rPr>
              <a:t>is the </a:t>
            </a:r>
            <a:r>
              <a:rPr sz="1200" spc="5" dirty="0">
                <a:latin typeface="Times New Roman"/>
                <a:cs typeface="Times New Roman"/>
              </a:rPr>
              <a:t>duty </a:t>
            </a:r>
            <a:r>
              <a:rPr sz="1200" dirty="0">
                <a:latin typeface="Times New Roman"/>
                <a:cs typeface="Times New Roman"/>
              </a:rPr>
              <a:t>of </a:t>
            </a:r>
            <a:r>
              <a:rPr sz="1200" spc="-5" dirty="0">
                <a:latin typeface="Times New Roman"/>
                <a:cs typeface="Times New Roman"/>
              </a:rPr>
              <a:t>the advocate not to engage in discussion or  argument about the subject of the dispute with the opposite </a:t>
            </a:r>
            <a:r>
              <a:rPr sz="1200" dirty="0">
                <a:latin typeface="Times New Roman"/>
                <a:cs typeface="Times New Roman"/>
              </a:rPr>
              <a:t>party </a:t>
            </a:r>
            <a:r>
              <a:rPr sz="1200" spc="-5" dirty="0">
                <a:latin typeface="Times New Roman"/>
                <a:cs typeface="Times New Roman"/>
              </a:rPr>
              <a:t>without </a:t>
            </a:r>
            <a:r>
              <a:rPr sz="1200" dirty="0">
                <a:latin typeface="Times New Roman"/>
                <a:cs typeface="Times New Roman"/>
              </a:rPr>
              <a:t>notice </a:t>
            </a:r>
            <a:r>
              <a:rPr sz="1200" spc="-5" dirty="0">
                <a:latin typeface="Times New Roman"/>
                <a:cs typeface="Times New Roman"/>
              </a:rPr>
              <a:t>of his  counsel. Resolution 43 of Hoffman</a:t>
            </a:r>
            <a:r>
              <a:rPr sz="1200" spc="15" dirty="0">
                <a:latin typeface="Times New Roman"/>
                <a:cs typeface="Times New Roman"/>
              </a:rPr>
              <a:t> </a:t>
            </a:r>
            <a:r>
              <a:rPr sz="1200" spc="-5" dirty="0">
                <a:latin typeface="Times New Roman"/>
                <a:cs typeface="Times New Roman"/>
              </a:rPr>
              <a:t>provides-</a:t>
            </a:r>
            <a:endParaRPr sz="1200">
              <a:latin typeface="Times New Roman"/>
              <a:cs typeface="Times New Roman"/>
            </a:endParaRPr>
          </a:p>
          <a:p>
            <a:pPr marL="12700" marR="8255" indent="228600" algn="just">
              <a:lnSpc>
                <a:spcPts val="2080"/>
              </a:lnSpc>
              <a:spcBef>
                <a:spcPts val="160"/>
              </a:spcBef>
            </a:pPr>
            <a:r>
              <a:rPr sz="1200" dirty="0">
                <a:latin typeface="Times New Roman"/>
                <a:cs typeface="Times New Roman"/>
              </a:rPr>
              <a:t>“I </a:t>
            </a:r>
            <a:r>
              <a:rPr sz="1200" spc="-5" dirty="0">
                <a:latin typeface="Times New Roman"/>
                <a:cs typeface="Times New Roman"/>
              </a:rPr>
              <a:t>will never enter into </a:t>
            </a:r>
            <a:r>
              <a:rPr sz="1200" dirty="0">
                <a:latin typeface="Times New Roman"/>
                <a:cs typeface="Times New Roman"/>
              </a:rPr>
              <a:t>any </a:t>
            </a:r>
            <a:r>
              <a:rPr sz="1200" spc="-5" dirty="0">
                <a:latin typeface="Times New Roman"/>
                <a:cs typeface="Times New Roman"/>
              </a:rPr>
              <a:t>conversation with </a:t>
            </a:r>
            <a:r>
              <a:rPr sz="1200" dirty="0">
                <a:latin typeface="Times New Roman"/>
                <a:cs typeface="Times New Roman"/>
              </a:rPr>
              <a:t>my </a:t>
            </a:r>
            <a:r>
              <a:rPr sz="1200" spc="-5" dirty="0">
                <a:latin typeface="Times New Roman"/>
                <a:cs typeface="Times New Roman"/>
              </a:rPr>
              <a:t>opponent’s client relative to his  claim or defence, except with the consent and in the presence of his</a:t>
            </a:r>
            <a:r>
              <a:rPr sz="1200" spc="120" dirty="0">
                <a:latin typeface="Times New Roman"/>
                <a:cs typeface="Times New Roman"/>
              </a:rPr>
              <a:t> </a:t>
            </a:r>
            <a:r>
              <a:rPr sz="1200" spc="-5" dirty="0">
                <a:latin typeface="Times New Roman"/>
                <a:cs typeface="Times New Roman"/>
              </a:rPr>
              <a:t>counsel.”</a:t>
            </a:r>
            <a:endParaRPr sz="1200">
              <a:latin typeface="Times New Roman"/>
              <a:cs typeface="Times New Roman"/>
            </a:endParaRPr>
          </a:p>
        </p:txBody>
      </p:sp>
      <p:sp>
        <p:nvSpPr>
          <p:cNvPr id="3" name="object 3"/>
          <p:cNvSpPr txBox="1"/>
          <p:nvPr/>
        </p:nvSpPr>
        <p:spPr>
          <a:xfrm>
            <a:off x="1358899" y="7156197"/>
            <a:ext cx="5302250" cy="2570480"/>
          </a:xfrm>
          <a:prstGeom prst="rect">
            <a:avLst/>
          </a:prstGeom>
        </p:spPr>
        <p:txBody>
          <a:bodyPr vert="horz" wrap="square" lIns="0" tIns="12700" rIns="0" bIns="0" rtlCol="0">
            <a:spAutoFit/>
          </a:bodyPr>
          <a:lstStyle/>
          <a:p>
            <a:pPr marL="12700">
              <a:lnSpc>
                <a:spcPct val="100000"/>
              </a:lnSpc>
              <a:spcBef>
                <a:spcPts val="100"/>
              </a:spcBef>
            </a:pPr>
            <a:r>
              <a:rPr sz="1200" b="1" spc="-5" dirty="0">
                <a:latin typeface="Times New Roman"/>
                <a:cs typeface="Times New Roman"/>
              </a:rPr>
              <a:t>Other</a:t>
            </a:r>
            <a:r>
              <a:rPr sz="1200" b="1" spc="-10" dirty="0">
                <a:latin typeface="Times New Roman"/>
                <a:cs typeface="Times New Roman"/>
              </a:rPr>
              <a:t> </a:t>
            </a:r>
            <a:r>
              <a:rPr sz="1200" b="1" spc="-5" dirty="0">
                <a:latin typeface="Times New Roman"/>
                <a:cs typeface="Times New Roman"/>
              </a:rPr>
              <a:t>duties</a:t>
            </a:r>
            <a:endParaRPr sz="1200">
              <a:latin typeface="Times New Roman"/>
              <a:cs typeface="Times New Roman"/>
            </a:endParaRPr>
          </a:p>
          <a:p>
            <a:pPr>
              <a:lnSpc>
                <a:spcPct val="100000"/>
              </a:lnSpc>
              <a:spcBef>
                <a:spcPts val="30"/>
              </a:spcBef>
            </a:pPr>
            <a:endParaRPr sz="1750">
              <a:latin typeface="Times New Roman"/>
              <a:cs typeface="Times New Roman"/>
            </a:endParaRPr>
          </a:p>
          <a:p>
            <a:pPr marL="469265" marR="5080" indent="-228600" algn="just">
              <a:lnSpc>
                <a:spcPct val="143700"/>
              </a:lnSpc>
              <a:spcBef>
                <a:spcPts val="5"/>
              </a:spcBef>
            </a:pPr>
            <a:r>
              <a:rPr sz="1200" spc="-5" dirty="0">
                <a:latin typeface="Times New Roman"/>
                <a:cs typeface="Times New Roman"/>
              </a:rPr>
              <a:t>1) Rule 40 requires </a:t>
            </a:r>
            <a:r>
              <a:rPr sz="1200" dirty="0">
                <a:latin typeface="Times New Roman"/>
                <a:cs typeface="Times New Roman"/>
              </a:rPr>
              <a:t>every </a:t>
            </a:r>
            <a:r>
              <a:rPr sz="1200" spc="-5" dirty="0">
                <a:latin typeface="Times New Roman"/>
                <a:cs typeface="Times New Roman"/>
              </a:rPr>
              <a:t>advocate on the rolls of </a:t>
            </a:r>
            <a:r>
              <a:rPr sz="1200" dirty="0">
                <a:latin typeface="Times New Roman"/>
                <a:cs typeface="Times New Roman"/>
              </a:rPr>
              <a:t>the </a:t>
            </a:r>
            <a:r>
              <a:rPr sz="1200" spc="-5" dirty="0">
                <a:latin typeface="Times New Roman"/>
                <a:cs typeface="Times New Roman"/>
              </a:rPr>
              <a:t>State </a:t>
            </a:r>
            <a:r>
              <a:rPr sz="1200" spc="-10" dirty="0">
                <a:latin typeface="Times New Roman"/>
                <a:cs typeface="Times New Roman"/>
              </a:rPr>
              <a:t>Bar </a:t>
            </a:r>
            <a:r>
              <a:rPr sz="1200" spc="-5" dirty="0">
                <a:latin typeface="Times New Roman"/>
                <a:cs typeface="Times New Roman"/>
              </a:rPr>
              <a:t>Council to </a:t>
            </a:r>
            <a:r>
              <a:rPr sz="1200" dirty="0">
                <a:latin typeface="Times New Roman"/>
                <a:cs typeface="Times New Roman"/>
              </a:rPr>
              <a:t>pay </a:t>
            </a:r>
            <a:r>
              <a:rPr sz="1200" spc="-5" dirty="0">
                <a:latin typeface="Times New Roman"/>
                <a:cs typeface="Times New Roman"/>
              </a:rPr>
              <a:t>a  certain sum to </a:t>
            </a:r>
            <a:r>
              <a:rPr sz="1200" dirty="0">
                <a:latin typeface="Times New Roman"/>
                <a:cs typeface="Times New Roman"/>
              </a:rPr>
              <a:t>the </a:t>
            </a:r>
            <a:r>
              <a:rPr sz="1200" spc="-5" dirty="0">
                <a:latin typeface="Times New Roman"/>
                <a:cs typeface="Times New Roman"/>
              </a:rPr>
              <a:t>state bar council. Rule 41 </a:t>
            </a:r>
            <a:r>
              <a:rPr sz="1200" dirty="0">
                <a:latin typeface="Times New Roman"/>
                <a:cs typeface="Times New Roman"/>
              </a:rPr>
              <a:t>provides </a:t>
            </a:r>
            <a:r>
              <a:rPr sz="1200" spc="-5" dirty="0">
                <a:latin typeface="Times New Roman"/>
                <a:cs typeface="Times New Roman"/>
              </a:rPr>
              <a:t>that all the sums so  collected </a:t>
            </a:r>
            <a:r>
              <a:rPr sz="1200" spc="5" dirty="0">
                <a:latin typeface="Times New Roman"/>
                <a:cs typeface="Times New Roman"/>
              </a:rPr>
              <a:t>by </a:t>
            </a:r>
            <a:r>
              <a:rPr sz="1200" spc="-5" dirty="0">
                <a:latin typeface="Times New Roman"/>
                <a:cs typeface="Times New Roman"/>
              </a:rPr>
              <a:t>the state </a:t>
            </a:r>
            <a:r>
              <a:rPr sz="1200" dirty="0">
                <a:latin typeface="Times New Roman"/>
                <a:cs typeface="Times New Roman"/>
              </a:rPr>
              <a:t>bar </a:t>
            </a:r>
            <a:r>
              <a:rPr sz="1200" spc="-5" dirty="0">
                <a:latin typeface="Times New Roman"/>
                <a:cs typeface="Times New Roman"/>
              </a:rPr>
              <a:t>council shall be credited in a separate fund to be  known as “Bar Council of India Advocates welfare fund </a:t>
            </a:r>
            <a:r>
              <a:rPr sz="1200" dirty="0">
                <a:latin typeface="Times New Roman"/>
                <a:cs typeface="Times New Roman"/>
              </a:rPr>
              <a:t>for </a:t>
            </a:r>
            <a:r>
              <a:rPr sz="1200" spc="-5" dirty="0">
                <a:latin typeface="Times New Roman"/>
                <a:cs typeface="Times New Roman"/>
              </a:rPr>
              <a:t>the State” and  shall be deposited in the bank as provided there under. According to rule </a:t>
            </a:r>
            <a:r>
              <a:rPr sz="1200" dirty="0">
                <a:latin typeface="Times New Roman"/>
                <a:cs typeface="Times New Roman"/>
              </a:rPr>
              <a:t>41(2)  </a:t>
            </a:r>
            <a:r>
              <a:rPr sz="1200" spc="-5" dirty="0">
                <a:latin typeface="Times New Roman"/>
                <a:cs typeface="Times New Roman"/>
              </a:rPr>
              <a:t>the </a:t>
            </a:r>
            <a:r>
              <a:rPr sz="1200" spc="-10" dirty="0">
                <a:latin typeface="Times New Roman"/>
                <a:cs typeface="Times New Roman"/>
              </a:rPr>
              <a:t>Bar </a:t>
            </a:r>
            <a:r>
              <a:rPr sz="1200" spc="-5" dirty="0">
                <a:latin typeface="Times New Roman"/>
                <a:cs typeface="Times New Roman"/>
              </a:rPr>
              <a:t>Council of India Advocates Welfare </a:t>
            </a:r>
            <a:r>
              <a:rPr sz="1200" dirty="0">
                <a:latin typeface="Times New Roman"/>
                <a:cs typeface="Times New Roman"/>
              </a:rPr>
              <a:t>fund </a:t>
            </a:r>
            <a:r>
              <a:rPr sz="1200" spc="-5" dirty="0">
                <a:latin typeface="Times New Roman"/>
                <a:cs typeface="Times New Roman"/>
              </a:rPr>
              <a:t>Committee for the </a:t>
            </a:r>
            <a:r>
              <a:rPr sz="1200" dirty="0">
                <a:latin typeface="Times New Roman"/>
                <a:cs typeface="Times New Roman"/>
              </a:rPr>
              <a:t>State  </a:t>
            </a:r>
            <a:r>
              <a:rPr sz="1200" spc="-5" dirty="0">
                <a:latin typeface="Times New Roman"/>
                <a:cs typeface="Times New Roman"/>
              </a:rPr>
              <a:t>shall remit 20% of the total amount collected and credited to its account, to the  bar</a:t>
            </a:r>
            <a:r>
              <a:rPr sz="1200" spc="60" dirty="0">
                <a:latin typeface="Times New Roman"/>
                <a:cs typeface="Times New Roman"/>
              </a:rPr>
              <a:t> </a:t>
            </a:r>
            <a:r>
              <a:rPr sz="1200" spc="-5" dirty="0">
                <a:latin typeface="Times New Roman"/>
                <a:cs typeface="Times New Roman"/>
              </a:rPr>
              <a:t>council</a:t>
            </a:r>
            <a:r>
              <a:rPr sz="1200" spc="65" dirty="0">
                <a:latin typeface="Times New Roman"/>
                <a:cs typeface="Times New Roman"/>
              </a:rPr>
              <a:t> </a:t>
            </a:r>
            <a:r>
              <a:rPr sz="1200" spc="-5" dirty="0">
                <a:latin typeface="Times New Roman"/>
                <a:cs typeface="Times New Roman"/>
              </a:rPr>
              <a:t>of</a:t>
            </a:r>
            <a:r>
              <a:rPr sz="1200" spc="75" dirty="0">
                <a:latin typeface="Times New Roman"/>
                <a:cs typeface="Times New Roman"/>
              </a:rPr>
              <a:t> </a:t>
            </a:r>
            <a:r>
              <a:rPr sz="1200" spc="-5" dirty="0">
                <a:latin typeface="Times New Roman"/>
                <a:cs typeface="Times New Roman"/>
              </a:rPr>
              <a:t>India</a:t>
            </a:r>
            <a:r>
              <a:rPr sz="1200" spc="60" dirty="0">
                <a:latin typeface="Times New Roman"/>
                <a:cs typeface="Times New Roman"/>
              </a:rPr>
              <a:t> </a:t>
            </a:r>
            <a:r>
              <a:rPr sz="1200" spc="5" dirty="0">
                <a:latin typeface="Times New Roman"/>
                <a:cs typeface="Times New Roman"/>
              </a:rPr>
              <a:t>by</a:t>
            </a:r>
            <a:r>
              <a:rPr sz="1200" spc="40" dirty="0">
                <a:latin typeface="Times New Roman"/>
                <a:cs typeface="Times New Roman"/>
              </a:rPr>
              <a:t> </a:t>
            </a:r>
            <a:r>
              <a:rPr sz="1200" dirty="0">
                <a:latin typeface="Times New Roman"/>
                <a:cs typeface="Times New Roman"/>
              </a:rPr>
              <a:t>the</a:t>
            </a:r>
            <a:r>
              <a:rPr sz="1200" spc="65" dirty="0">
                <a:latin typeface="Times New Roman"/>
                <a:cs typeface="Times New Roman"/>
              </a:rPr>
              <a:t> </a:t>
            </a:r>
            <a:r>
              <a:rPr sz="1200" spc="-5" dirty="0">
                <a:latin typeface="Times New Roman"/>
                <a:cs typeface="Times New Roman"/>
              </a:rPr>
              <a:t>end</a:t>
            </a:r>
            <a:r>
              <a:rPr sz="1200" spc="65" dirty="0">
                <a:latin typeface="Times New Roman"/>
                <a:cs typeface="Times New Roman"/>
              </a:rPr>
              <a:t> </a:t>
            </a:r>
            <a:r>
              <a:rPr sz="1200" spc="-5" dirty="0">
                <a:latin typeface="Times New Roman"/>
                <a:cs typeface="Times New Roman"/>
              </a:rPr>
              <a:t>of</a:t>
            </a:r>
            <a:r>
              <a:rPr sz="1200" spc="75" dirty="0">
                <a:latin typeface="Times New Roman"/>
                <a:cs typeface="Times New Roman"/>
              </a:rPr>
              <a:t> </a:t>
            </a:r>
            <a:r>
              <a:rPr sz="1200" dirty="0">
                <a:latin typeface="Times New Roman"/>
                <a:cs typeface="Times New Roman"/>
              </a:rPr>
              <a:t>every</a:t>
            </a:r>
            <a:r>
              <a:rPr sz="1200" spc="40" dirty="0">
                <a:latin typeface="Times New Roman"/>
                <a:cs typeface="Times New Roman"/>
              </a:rPr>
              <a:t> </a:t>
            </a:r>
            <a:r>
              <a:rPr sz="1200" spc="-5" dirty="0">
                <a:latin typeface="Times New Roman"/>
                <a:cs typeface="Times New Roman"/>
              </a:rPr>
              <a:t>month</a:t>
            </a:r>
            <a:r>
              <a:rPr sz="1200" spc="65" dirty="0">
                <a:latin typeface="Times New Roman"/>
                <a:cs typeface="Times New Roman"/>
              </a:rPr>
              <a:t> </a:t>
            </a:r>
            <a:r>
              <a:rPr sz="1200" dirty="0">
                <a:latin typeface="Times New Roman"/>
                <a:cs typeface="Times New Roman"/>
              </a:rPr>
              <a:t>which</a:t>
            </a:r>
            <a:r>
              <a:rPr sz="1200" spc="70" dirty="0">
                <a:latin typeface="Times New Roman"/>
                <a:cs typeface="Times New Roman"/>
              </a:rPr>
              <a:t> </a:t>
            </a:r>
            <a:r>
              <a:rPr sz="1200" spc="-5" dirty="0">
                <a:latin typeface="Times New Roman"/>
                <a:cs typeface="Times New Roman"/>
              </a:rPr>
              <a:t>shall</a:t>
            </a:r>
            <a:r>
              <a:rPr sz="1200" spc="65" dirty="0">
                <a:latin typeface="Times New Roman"/>
                <a:cs typeface="Times New Roman"/>
              </a:rPr>
              <a:t> </a:t>
            </a:r>
            <a:r>
              <a:rPr sz="1200" spc="-5" dirty="0">
                <a:latin typeface="Times New Roman"/>
                <a:cs typeface="Times New Roman"/>
              </a:rPr>
              <a:t>be</a:t>
            </a:r>
            <a:r>
              <a:rPr sz="1200" spc="60" dirty="0">
                <a:latin typeface="Times New Roman"/>
                <a:cs typeface="Times New Roman"/>
              </a:rPr>
              <a:t> </a:t>
            </a:r>
            <a:r>
              <a:rPr sz="1200" spc="-5" dirty="0">
                <a:latin typeface="Times New Roman"/>
                <a:cs typeface="Times New Roman"/>
              </a:rPr>
              <a:t>credited</a:t>
            </a:r>
            <a:r>
              <a:rPr sz="1200" spc="70" dirty="0">
                <a:latin typeface="Times New Roman"/>
                <a:cs typeface="Times New Roman"/>
              </a:rPr>
              <a:t> </a:t>
            </a:r>
            <a:r>
              <a:rPr sz="1200" spc="5" dirty="0">
                <a:latin typeface="Times New Roman"/>
                <a:cs typeface="Times New Roman"/>
              </a:rPr>
              <a:t>by</a:t>
            </a:r>
            <a:r>
              <a:rPr sz="1200" spc="50" dirty="0">
                <a:latin typeface="Times New Roman"/>
                <a:cs typeface="Times New Roman"/>
              </a:rPr>
              <a:t> </a:t>
            </a:r>
            <a:r>
              <a:rPr sz="1200" spc="-5" dirty="0">
                <a:latin typeface="Times New Roman"/>
                <a:cs typeface="Times New Roman"/>
              </a:rPr>
              <a:t>the</a:t>
            </a:r>
            <a:endParaRPr sz="1200">
              <a:latin typeface="Times New Roman"/>
              <a:cs typeface="Times New Roman"/>
            </a:endParaRPr>
          </a:p>
        </p:txBody>
      </p:sp>
      <p:sp>
        <p:nvSpPr>
          <p:cNvPr id="4" name="object 4"/>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5" name="object 5"/>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8" name="object 8"/>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9" name="object 9"/>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10" name="object 10"/>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1" name="object 11"/>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4" name="object 14"/>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5" name="object 15"/>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6" name="object 16"/>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7" name="object 17"/>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8" name="object 18"/>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1" name="object 21"/>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2" name="object 22"/>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3" name="object 23"/>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6" name="object 26"/>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10</a:t>
            </a:fld>
            <a:endParaRPr spc="-5"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816099" y="808739"/>
            <a:ext cx="4843780" cy="8962390"/>
          </a:xfrm>
          <a:prstGeom prst="rect">
            <a:avLst/>
          </a:prstGeom>
        </p:spPr>
        <p:txBody>
          <a:bodyPr vert="horz" wrap="square" lIns="0" tIns="11430" rIns="0" bIns="0" rtlCol="0">
            <a:spAutoFit/>
          </a:bodyPr>
          <a:lstStyle/>
          <a:p>
            <a:pPr marL="12700" marR="6350" algn="just">
              <a:lnSpc>
                <a:spcPct val="143800"/>
              </a:lnSpc>
              <a:spcBef>
                <a:spcPts val="90"/>
              </a:spcBef>
            </a:pPr>
            <a:r>
              <a:rPr sz="1200" spc="-10" dirty="0">
                <a:latin typeface="Times New Roman"/>
                <a:cs typeface="Times New Roman"/>
              </a:rPr>
              <a:t>Bar </a:t>
            </a:r>
            <a:r>
              <a:rPr sz="1200" spc="-5" dirty="0">
                <a:latin typeface="Times New Roman"/>
                <a:cs typeface="Times New Roman"/>
              </a:rPr>
              <a:t>council of India and the Bar council of India shall deposit the said amount  in a separate fund to be known as </a:t>
            </a:r>
            <a:r>
              <a:rPr sz="1200" spc="-10" dirty="0">
                <a:latin typeface="Times New Roman"/>
                <a:cs typeface="Times New Roman"/>
              </a:rPr>
              <a:t>“Bar </a:t>
            </a:r>
            <a:r>
              <a:rPr sz="1200" spc="-5" dirty="0">
                <a:latin typeface="Times New Roman"/>
                <a:cs typeface="Times New Roman"/>
              </a:rPr>
              <a:t>Council of </a:t>
            </a:r>
            <a:r>
              <a:rPr sz="1200" spc="-10" dirty="0">
                <a:latin typeface="Times New Roman"/>
                <a:cs typeface="Times New Roman"/>
              </a:rPr>
              <a:t>India </a:t>
            </a:r>
            <a:r>
              <a:rPr sz="1200" spc="-5" dirty="0">
                <a:latin typeface="Times New Roman"/>
                <a:cs typeface="Times New Roman"/>
              </a:rPr>
              <a:t>Advocates Welfare  fund.”</a:t>
            </a:r>
            <a:endParaRPr sz="1200">
              <a:latin typeface="Times New Roman"/>
              <a:cs typeface="Times New Roman"/>
            </a:endParaRPr>
          </a:p>
          <a:p>
            <a:pPr marL="12700" algn="just">
              <a:lnSpc>
                <a:spcPct val="100000"/>
              </a:lnSpc>
              <a:spcBef>
                <a:spcPts val="625"/>
              </a:spcBef>
            </a:pPr>
            <a:r>
              <a:rPr sz="1200" spc="-5" dirty="0">
                <a:latin typeface="Times New Roman"/>
                <a:cs typeface="Times New Roman"/>
              </a:rPr>
              <a:t>According</a:t>
            </a:r>
            <a:r>
              <a:rPr sz="1200" spc="75" dirty="0">
                <a:latin typeface="Times New Roman"/>
                <a:cs typeface="Times New Roman"/>
              </a:rPr>
              <a:t> </a:t>
            </a:r>
            <a:r>
              <a:rPr sz="1200" spc="-5" dirty="0">
                <a:latin typeface="Times New Roman"/>
                <a:cs typeface="Times New Roman"/>
              </a:rPr>
              <a:t>to</a:t>
            </a:r>
            <a:r>
              <a:rPr sz="1200" spc="90" dirty="0">
                <a:latin typeface="Times New Roman"/>
                <a:cs typeface="Times New Roman"/>
              </a:rPr>
              <a:t> </a:t>
            </a:r>
            <a:r>
              <a:rPr sz="1200" spc="-5" dirty="0">
                <a:latin typeface="Times New Roman"/>
                <a:cs typeface="Times New Roman"/>
              </a:rPr>
              <a:t>rule</a:t>
            </a:r>
            <a:r>
              <a:rPr sz="1200" spc="85" dirty="0">
                <a:latin typeface="Times New Roman"/>
                <a:cs typeface="Times New Roman"/>
              </a:rPr>
              <a:t> </a:t>
            </a:r>
            <a:r>
              <a:rPr sz="1200" spc="-5" dirty="0">
                <a:latin typeface="Times New Roman"/>
                <a:cs typeface="Times New Roman"/>
              </a:rPr>
              <a:t>41(3)</a:t>
            </a:r>
            <a:r>
              <a:rPr sz="1200" spc="85" dirty="0">
                <a:latin typeface="Times New Roman"/>
                <a:cs typeface="Times New Roman"/>
              </a:rPr>
              <a:t> </a:t>
            </a:r>
            <a:r>
              <a:rPr sz="1200" spc="-5" dirty="0">
                <a:latin typeface="Times New Roman"/>
                <a:cs typeface="Times New Roman"/>
              </a:rPr>
              <a:t>the</a:t>
            </a:r>
            <a:r>
              <a:rPr sz="1200" spc="85" dirty="0">
                <a:latin typeface="Times New Roman"/>
                <a:cs typeface="Times New Roman"/>
              </a:rPr>
              <a:t> </a:t>
            </a:r>
            <a:r>
              <a:rPr sz="1200" spc="-5" dirty="0">
                <a:latin typeface="Times New Roman"/>
                <a:cs typeface="Times New Roman"/>
              </a:rPr>
              <a:t>rest</a:t>
            </a:r>
            <a:r>
              <a:rPr sz="1200" spc="95" dirty="0">
                <a:latin typeface="Times New Roman"/>
                <a:cs typeface="Times New Roman"/>
              </a:rPr>
              <a:t> </a:t>
            </a:r>
            <a:r>
              <a:rPr sz="1200" spc="-5" dirty="0">
                <a:latin typeface="Times New Roman"/>
                <a:cs typeface="Times New Roman"/>
              </a:rPr>
              <a:t>80%</a:t>
            </a:r>
            <a:r>
              <a:rPr sz="1200" spc="85" dirty="0">
                <a:latin typeface="Times New Roman"/>
                <a:cs typeface="Times New Roman"/>
              </a:rPr>
              <a:t> </a:t>
            </a:r>
            <a:r>
              <a:rPr sz="1200" spc="-5" dirty="0">
                <a:latin typeface="Times New Roman"/>
                <a:cs typeface="Times New Roman"/>
              </a:rPr>
              <a:t>of</a:t>
            </a:r>
            <a:r>
              <a:rPr sz="1200" spc="90" dirty="0">
                <a:latin typeface="Times New Roman"/>
                <a:cs typeface="Times New Roman"/>
              </a:rPr>
              <a:t> </a:t>
            </a:r>
            <a:r>
              <a:rPr sz="1200" spc="-5" dirty="0">
                <a:latin typeface="Times New Roman"/>
                <a:cs typeface="Times New Roman"/>
              </a:rPr>
              <a:t>the</a:t>
            </a:r>
            <a:r>
              <a:rPr sz="1200" spc="85" dirty="0">
                <a:latin typeface="Times New Roman"/>
                <a:cs typeface="Times New Roman"/>
              </a:rPr>
              <a:t> </a:t>
            </a:r>
            <a:r>
              <a:rPr sz="1200" spc="-5" dirty="0">
                <a:latin typeface="Times New Roman"/>
                <a:cs typeface="Times New Roman"/>
              </a:rPr>
              <a:t>total</a:t>
            </a:r>
            <a:r>
              <a:rPr sz="1200" spc="65" dirty="0">
                <a:latin typeface="Times New Roman"/>
                <a:cs typeface="Times New Roman"/>
              </a:rPr>
              <a:t> </a:t>
            </a:r>
            <a:r>
              <a:rPr sz="1200" spc="-5" dirty="0">
                <a:latin typeface="Times New Roman"/>
                <a:cs typeface="Times New Roman"/>
              </a:rPr>
              <a:t>sum</a:t>
            </a:r>
            <a:r>
              <a:rPr sz="1200" spc="95" dirty="0">
                <a:latin typeface="Times New Roman"/>
                <a:cs typeface="Times New Roman"/>
              </a:rPr>
              <a:t> </a:t>
            </a:r>
            <a:r>
              <a:rPr sz="1200" spc="-5" dirty="0">
                <a:latin typeface="Times New Roman"/>
                <a:cs typeface="Times New Roman"/>
              </a:rPr>
              <a:t>so</a:t>
            </a:r>
            <a:r>
              <a:rPr sz="1200" spc="90" dirty="0">
                <a:latin typeface="Times New Roman"/>
                <a:cs typeface="Times New Roman"/>
              </a:rPr>
              <a:t> </a:t>
            </a:r>
            <a:r>
              <a:rPr sz="1200" spc="-5" dirty="0">
                <a:latin typeface="Times New Roman"/>
                <a:cs typeface="Times New Roman"/>
              </a:rPr>
              <a:t>collected</a:t>
            </a:r>
            <a:r>
              <a:rPr sz="1200" spc="85" dirty="0">
                <a:latin typeface="Times New Roman"/>
                <a:cs typeface="Times New Roman"/>
              </a:rPr>
              <a:t> </a:t>
            </a:r>
            <a:r>
              <a:rPr sz="1200" dirty="0">
                <a:latin typeface="Times New Roman"/>
                <a:cs typeface="Times New Roman"/>
              </a:rPr>
              <a:t>by</a:t>
            </a:r>
            <a:r>
              <a:rPr sz="1200" spc="55" dirty="0">
                <a:latin typeface="Times New Roman"/>
                <a:cs typeface="Times New Roman"/>
              </a:rPr>
              <a:t> </a:t>
            </a:r>
            <a:r>
              <a:rPr sz="1200" spc="-5" dirty="0">
                <a:latin typeface="Times New Roman"/>
                <a:cs typeface="Times New Roman"/>
              </a:rPr>
              <a:t>the</a:t>
            </a:r>
            <a:r>
              <a:rPr sz="1200" spc="85" dirty="0">
                <a:latin typeface="Times New Roman"/>
                <a:cs typeface="Times New Roman"/>
              </a:rPr>
              <a:t> </a:t>
            </a:r>
            <a:r>
              <a:rPr sz="1200" spc="-5" dirty="0">
                <a:latin typeface="Times New Roman"/>
                <a:cs typeface="Times New Roman"/>
              </a:rPr>
              <a:t>Bar</a:t>
            </a:r>
            <a:endParaRPr sz="1200">
              <a:latin typeface="Times New Roman"/>
              <a:cs typeface="Times New Roman"/>
            </a:endParaRPr>
          </a:p>
          <a:p>
            <a:pPr marL="12700" marR="5080" algn="just">
              <a:lnSpc>
                <a:spcPct val="143700"/>
              </a:lnSpc>
              <a:spcBef>
                <a:spcPts val="5"/>
              </a:spcBef>
            </a:pPr>
            <a:r>
              <a:rPr sz="1200" spc="-5" dirty="0">
                <a:latin typeface="Times New Roman"/>
                <a:cs typeface="Times New Roman"/>
              </a:rPr>
              <a:t>Council of </a:t>
            </a:r>
            <a:r>
              <a:rPr sz="1200" spc="-10" dirty="0">
                <a:latin typeface="Times New Roman"/>
                <a:cs typeface="Times New Roman"/>
              </a:rPr>
              <a:t>India </a:t>
            </a:r>
            <a:r>
              <a:rPr sz="1200" spc="-5" dirty="0">
                <a:latin typeface="Times New Roman"/>
                <a:cs typeface="Times New Roman"/>
              </a:rPr>
              <a:t>Advocate Welfare Fund </a:t>
            </a:r>
            <a:r>
              <a:rPr sz="1200" dirty="0">
                <a:latin typeface="Times New Roman"/>
                <a:cs typeface="Times New Roman"/>
              </a:rPr>
              <a:t>Committee </a:t>
            </a:r>
            <a:r>
              <a:rPr sz="1200" spc="-5" dirty="0">
                <a:latin typeface="Times New Roman"/>
                <a:cs typeface="Times New Roman"/>
              </a:rPr>
              <a:t>for the state </a:t>
            </a:r>
            <a:r>
              <a:rPr sz="1200" dirty="0">
                <a:latin typeface="Times New Roman"/>
                <a:cs typeface="Times New Roman"/>
              </a:rPr>
              <a:t>shall </a:t>
            </a:r>
            <a:r>
              <a:rPr sz="1200" spc="-5" dirty="0">
                <a:latin typeface="Times New Roman"/>
                <a:cs typeface="Times New Roman"/>
              </a:rPr>
              <a:t>be  utilized for the welfare of the advocates in respect of welfare </a:t>
            </a:r>
            <a:r>
              <a:rPr sz="1200" dirty="0">
                <a:latin typeface="Times New Roman"/>
                <a:cs typeface="Times New Roman"/>
              </a:rPr>
              <a:t>schemes  </a:t>
            </a:r>
            <a:r>
              <a:rPr sz="1200" spc="-5" dirty="0">
                <a:latin typeface="Times New Roman"/>
                <a:cs typeface="Times New Roman"/>
              </a:rPr>
              <a:t>sponsored </a:t>
            </a:r>
            <a:r>
              <a:rPr sz="1200" spc="5" dirty="0">
                <a:latin typeface="Times New Roman"/>
                <a:cs typeface="Times New Roman"/>
              </a:rPr>
              <a:t>by </a:t>
            </a:r>
            <a:r>
              <a:rPr sz="1200" spc="-5" dirty="0">
                <a:latin typeface="Times New Roman"/>
                <a:cs typeface="Times New Roman"/>
              </a:rPr>
              <a:t>the respective State Bar</a:t>
            </a:r>
            <a:r>
              <a:rPr sz="1200" spc="-25" dirty="0">
                <a:latin typeface="Times New Roman"/>
                <a:cs typeface="Times New Roman"/>
              </a:rPr>
              <a:t> </a:t>
            </a:r>
            <a:r>
              <a:rPr sz="1200" spc="-5" dirty="0">
                <a:latin typeface="Times New Roman"/>
                <a:cs typeface="Times New Roman"/>
              </a:rPr>
              <a:t>Council.</a:t>
            </a:r>
            <a:endParaRPr sz="1200">
              <a:latin typeface="Times New Roman"/>
              <a:cs typeface="Times New Roman"/>
            </a:endParaRPr>
          </a:p>
          <a:p>
            <a:pPr marL="12700" algn="just">
              <a:lnSpc>
                <a:spcPct val="100000"/>
              </a:lnSpc>
              <a:spcBef>
                <a:spcPts val="625"/>
              </a:spcBef>
            </a:pPr>
            <a:r>
              <a:rPr sz="1200" spc="-5" dirty="0">
                <a:latin typeface="Times New Roman"/>
                <a:cs typeface="Times New Roman"/>
              </a:rPr>
              <a:t>Rule 42 deals with the consequences </a:t>
            </a:r>
            <a:r>
              <a:rPr sz="1200" dirty="0">
                <a:latin typeface="Times New Roman"/>
                <a:cs typeface="Times New Roman"/>
              </a:rPr>
              <a:t>of </a:t>
            </a:r>
            <a:r>
              <a:rPr sz="1200" spc="-5" dirty="0">
                <a:latin typeface="Times New Roman"/>
                <a:cs typeface="Times New Roman"/>
              </a:rPr>
              <a:t>non payment of the said amount </a:t>
            </a:r>
            <a:r>
              <a:rPr sz="1200" spc="5" dirty="0">
                <a:latin typeface="Times New Roman"/>
                <a:cs typeface="Times New Roman"/>
              </a:rPr>
              <a:t>by</a:t>
            </a:r>
            <a:r>
              <a:rPr sz="1200" spc="165" dirty="0">
                <a:latin typeface="Times New Roman"/>
                <a:cs typeface="Times New Roman"/>
              </a:rPr>
              <a:t> </a:t>
            </a:r>
            <a:r>
              <a:rPr sz="1200" spc="-5" dirty="0">
                <a:latin typeface="Times New Roman"/>
                <a:cs typeface="Times New Roman"/>
              </a:rPr>
              <a:t>the</a:t>
            </a:r>
            <a:endParaRPr sz="1200">
              <a:latin typeface="Times New Roman"/>
              <a:cs typeface="Times New Roman"/>
            </a:endParaRPr>
          </a:p>
          <a:p>
            <a:pPr marL="12700" marR="5715" algn="just">
              <a:lnSpc>
                <a:spcPct val="143700"/>
              </a:lnSpc>
              <a:spcBef>
                <a:spcPts val="10"/>
              </a:spcBef>
            </a:pPr>
            <a:r>
              <a:rPr sz="1200" spc="-5" dirty="0">
                <a:latin typeface="Times New Roman"/>
                <a:cs typeface="Times New Roman"/>
              </a:rPr>
              <a:t>advocate. </a:t>
            </a:r>
            <a:r>
              <a:rPr sz="1200" spc="-15" dirty="0">
                <a:latin typeface="Times New Roman"/>
                <a:cs typeface="Times New Roman"/>
              </a:rPr>
              <a:t>It </a:t>
            </a:r>
            <a:r>
              <a:rPr sz="1200" spc="-5" dirty="0">
                <a:latin typeface="Times New Roman"/>
                <a:cs typeface="Times New Roman"/>
              </a:rPr>
              <a:t>provides </a:t>
            </a:r>
            <a:r>
              <a:rPr sz="1200" dirty="0">
                <a:latin typeface="Times New Roman"/>
                <a:cs typeface="Times New Roman"/>
              </a:rPr>
              <a:t>that </a:t>
            </a:r>
            <a:r>
              <a:rPr sz="1200" spc="-5" dirty="0">
                <a:latin typeface="Times New Roman"/>
                <a:cs typeface="Times New Roman"/>
              </a:rPr>
              <a:t>if an advocate fails to </a:t>
            </a:r>
            <a:r>
              <a:rPr sz="1200" dirty="0">
                <a:latin typeface="Times New Roman"/>
                <a:cs typeface="Times New Roman"/>
              </a:rPr>
              <a:t>pay </a:t>
            </a:r>
            <a:r>
              <a:rPr sz="1200" spc="-5" dirty="0">
                <a:latin typeface="Times New Roman"/>
                <a:cs typeface="Times New Roman"/>
              </a:rPr>
              <a:t>the aforesaid sum </a:t>
            </a:r>
            <a:r>
              <a:rPr sz="1200" dirty="0">
                <a:latin typeface="Times New Roman"/>
                <a:cs typeface="Times New Roman"/>
              </a:rPr>
              <a:t>within  </a:t>
            </a:r>
            <a:r>
              <a:rPr sz="1200" spc="-5" dirty="0">
                <a:latin typeface="Times New Roman"/>
                <a:cs typeface="Times New Roman"/>
              </a:rPr>
              <a:t>the prescribed time, the </a:t>
            </a:r>
            <a:r>
              <a:rPr sz="1200" dirty="0">
                <a:latin typeface="Times New Roman"/>
                <a:cs typeface="Times New Roman"/>
              </a:rPr>
              <a:t>secretary </a:t>
            </a:r>
            <a:r>
              <a:rPr sz="1200" spc="-5" dirty="0">
                <a:latin typeface="Times New Roman"/>
                <a:cs typeface="Times New Roman"/>
              </a:rPr>
              <a:t>of the State Bar Council shall issue to </a:t>
            </a:r>
            <a:r>
              <a:rPr sz="1200" spc="-10" dirty="0">
                <a:latin typeface="Times New Roman"/>
                <a:cs typeface="Times New Roman"/>
              </a:rPr>
              <a:t>him </a:t>
            </a:r>
            <a:r>
              <a:rPr sz="1200" spc="-5" dirty="0">
                <a:latin typeface="Times New Roman"/>
                <a:cs typeface="Times New Roman"/>
              </a:rPr>
              <a:t>a  notice to show cause within a month </a:t>
            </a:r>
            <a:r>
              <a:rPr sz="1200" dirty="0">
                <a:latin typeface="Times New Roman"/>
                <a:cs typeface="Times New Roman"/>
              </a:rPr>
              <a:t>why his </a:t>
            </a:r>
            <a:r>
              <a:rPr sz="1200" spc="-5" dirty="0">
                <a:latin typeface="Times New Roman"/>
                <a:cs typeface="Times New Roman"/>
              </a:rPr>
              <a:t>right to practice </a:t>
            </a:r>
            <a:r>
              <a:rPr sz="1200" dirty="0">
                <a:latin typeface="Times New Roman"/>
                <a:cs typeface="Times New Roman"/>
              </a:rPr>
              <a:t>be </a:t>
            </a:r>
            <a:r>
              <a:rPr sz="1200" spc="-5" dirty="0">
                <a:latin typeface="Times New Roman"/>
                <a:cs typeface="Times New Roman"/>
              </a:rPr>
              <a:t>not  suspended. </a:t>
            </a:r>
            <a:r>
              <a:rPr sz="1200" spc="-15" dirty="0">
                <a:latin typeface="Times New Roman"/>
                <a:cs typeface="Times New Roman"/>
              </a:rPr>
              <a:t>In </a:t>
            </a:r>
            <a:r>
              <a:rPr sz="1200" spc="-5" dirty="0">
                <a:latin typeface="Times New Roman"/>
                <a:cs typeface="Times New Roman"/>
              </a:rPr>
              <a:t>case </a:t>
            </a:r>
            <a:r>
              <a:rPr sz="1200" dirty="0">
                <a:latin typeface="Times New Roman"/>
                <a:cs typeface="Times New Roman"/>
              </a:rPr>
              <a:t>the </a:t>
            </a:r>
            <a:r>
              <a:rPr sz="1200" spc="-5" dirty="0">
                <a:latin typeface="Times New Roman"/>
                <a:cs typeface="Times New Roman"/>
              </a:rPr>
              <a:t>advocate pays the amount together with late fee </a:t>
            </a:r>
            <a:r>
              <a:rPr sz="1200" dirty="0">
                <a:latin typeface="Times New Roman"/>
                <a:cs typeface="Times New Roman"/>
              </a:rPr>
              <a:t>within  </a:t>
            </a:r>
            <a:r>
              <a:rPr sz="1200" spc="-5" dirty="0">
                <a:latin typeface="Times New Roman"/>
                <a:cs typeface="Times New Roman"/>
              </a:rPr>
              <a:t>the period specified in notice, the </a:t>
            </a:r>
            <a:r>
              <a:rPr sz="1200" dirty="0">
                <a:latin typeface="Times New Roman"/>
                <a:cs typeface="Times New Roman"/>
              </a:rPr>
              <a:t>proceeding shall </a:t>
            </a:r>
            <a:r>
              <a:rPr sz="1200" spc="-5" dirty="0">
                <a:latin typeface="Times New Roman"/>
                <a:cs typeface="Times New Roman"/>
              </a:rPr>
              <a:t>be dropped. </a:t>
            </a:r>
            <a:r>
              <a:rPr sz="1200" spc="-15" dirty="0">
                <a:latin typeface="Times New Roman"/>
                <a:cs typeface="Times New Roman"/>
              </a:rPr>
              <a:t>If </a:t>
            </a:r>
            <a:r>
              <a:rPr sz="1200" spc="-5" dirty="0">
                <a:latin typeface="Times New Roman"/>
                <a:cs typeface="Times New Roman"/>
              </a:rPr>
              <a:t>the advocate  does not </a:t>
            </a:r>
            <a:r>
              <a:rPr sz="1200" dirty="0">
                <a:latin typeface="Times New Roman"/>
                <a:cs typeface="Times New Roman"/>
              </a:rPr>
              <a:t>pay </a:t>
            </a:r>
            <a:r>
              <a:rPr sz="1200" spc="-5" dirty="0">
                <a:latin typeface="Times New Roman"/>
                <a:cs typeface="Times New Roman"/>
              </a:rPr>
              <a:t>the amount or fails to show sufficient cause, a committee of three  members constituted </a:t>
            </a:r>
            <a:r>
              <a:rPr sz="1200" spc="5" dirty="0">
                <a:latin typeface="Times New Roman"/>
                <a:cs typeface="Times New Roman"/>
              </a:rPr>
              <a:t>by </a:t>
            </a:r>
            <a:r>
              <a:rPr sz="1200" spc="-5" dirty="0">
                <a:latin typeface="Times New Roman"/>
                <a:cs typeface="Times New Roman"/>
              </a:rPr>
              <a:t>the state </a:t>
            </a:r>
            <a:r>
              <a:rPr sz="1200" dirty="0">
                <a:latin typeface="Times New Roman"/>
                <a:cs typeface="Times New Roman"/>
              </a:rPr>
              <a:t>bar </a:t>
            </a:r>
            <a:r>
              <a:rPr sz="1200" spc="-5" dirty="0">
                <a:latin typeface="Times New Roman"/>
                <a:cs typeface="Times New Roman"/>
              </a:rPr>
              <a:t>council in </a:t>
            </a:r>
            <a:r>
              <a:rPr sz="1200" dirty="0">
                <a:latin typeface="Times New Roman"/>
                <a:cs typeface="Times New Roman"/>
              </a:rPr>
              <a:t>this </a:t>
            </a:r>
            <a:r>
              <a:rPr sz="1200" spc="-5" dirty="0">
                <a:latin typeface="Times New Roman"/>
                <a:cs typeface="Times New Roman"/>
              </a:rPr>
              <a:t>behalf </a:t>
            </a:r>
            <a:r>
              <a:rPr sz="1200" dirty="0">
                <a:latin typeface="Times New Roman"/>
                <a:cs typeface="Times New Roman"/>
              </a:rPr>
              <a:t>may pass </a:t>
            </a:r>
            <a:r>
              <a:rPr sz="1200" spc="-5" dirty="0">
                <a:latin typeface="Times New Roman"/>
                <a:cs typeface="Times New Roman"/>
              </a:rPr>
              <a:t>an order  suspending the right of </a:t>
            </a:r>
            <a:r>
              <a:rPr sz="1200" dirty="0">
                <a:latin typeface="Times New Roman"/>
                <a:cs typeface="Times New Roman"/>
              </a:rPr>
              <a:t>the </a:t>
            </a:r>
            <a:r>
              <a:rPr sz="1200" spc="-5" dirty="0">
                <a:latin typeface="Times New Roman"/>
                <a:cs typeface="Times New Roman"/>
              </a:rPr>
              <a:t>advocate to</a:t>
            </a:r>
            <a:r>
              <a:rPr sz="1200" spc="5" dirty="0">
                <a:latin typeface="Times New Roman"/>
                <a:cs typeface="Times New Roman"/>
              </a:rPr>
              <a:t> </a:t>
            </a:r>
            <a:r>
              <a:rPr sz="1200" spc="-5" dirty="0">
                <a:latin typeface="Times New Roman"/>
                <a:cs typeface="Times New Roman"/>
              </a:rPr>
              <a:t>practice.</a:t>
            </a:r>
            <a:endParaRPr sz="1200">
              <a:latin typeface="Times New Roman"/>
              <a:cs typeface="Times New Roman"/>
            </a:endParaRPr>
          </a:p>
          <a:p>
            <a:pPr marL="12700" marR="5715" algn="just">
              <a:lnSpc>
                <a:spcPct val="143700"/>
              </a:lnSpc>
              <a:spcBef>
                <a:spcPts val="5"/>
              </a:spcBef>
            </a:pPr>
            <a:r>
              <a:rPr sz="1200" spc="-5" dirty="0">
                <a:latin typeface="Times New Roman"/>
                <a:cs typeface="Times New Roman"/>
              </a:rPr>
              <a:t>Rule 43 provides that </a:t>
            </a:r>
            <a:r>
              <a:rPr sz="1200" dirty="0">
                <a:latin typeface="Times New Roman"/>
                <a:cs typeface="Times New Roman"/>
              </a:rPr>
              <a:t>an </a:t>
            </a:r>
            <a:r>
              <a:rPr sz="1200" spc="-5" dirty="0">
                <a:latin typeface="Times New Roman"/>
                <a:cs typeface="Times New Roman"/>
              </a:rPr>
              <a:t>advocate who </a:t>
            </a:r>
            <a:r>
              <a:rPr sz="1200" dirty="0">
                <a:latin typeface="Times New Roman"/>
                <a:cs typeface="Times New Roman"/>
              </a:rPr>
              <a:t>has </a:t>
            </a:r>
            <a:r>
              <a:rPr sz="1200" spc="-5" dirty="0">
                <a:latin typeface="Times New Roman"/>
                <a:cs typeface="Times New Roman"/>
              </a:rPr>
              <a:t>been convicted of an offence  mentioned under section 24-A of the Advocates Act or </a:t>
            </a:r>
            <a:r>
              <a:rPr sz="1200" dirty="0">
                <a:latin typeface="Times New Roman"/>
                <a:cs typeface="Times New Roman"/>
              </a:rPr>
              <a:t>has </a:t>
            </a:r>
            <a:r>
              <a:rPr sz="1200" spc="-5" dirty="0">
                <a:latin typeface="Times New Roman"/>
                <a:cs typeface="Times New Roman"/>
              </a:rPr>
              <a:t>been declared  insolvent or has taken </a:t>
            </a:r>
            <a:r>
              <a:rPr sz="1200" spc="-10" dirty="0">
                <a:latin typeface="Times New Roman"/>
                <a:cs typeface="Times New Roman"/>
              </a:rPr>
              <a:t>full </a:t>
            </a:r>
            <a:r>
              <a:rPr sz="1200" spc="-5" dirty="0">
                <a:latin typeface="Times New Roman"/>
                <a:cs typeface="Times New Roman"/>
              </a:rPr>
              <a:t>time service or part </a:t>
            </a:r>
            <a:r>
              <a:rPr sz="1200" dirty="0">
                <a:latin typeface="Times New Roman"/>
                <a:cs typeface="Times New Roman"/>
              </a:rPr>
              <a:t>time </a:t>
            </a:r>
            <a:r>
              <a:rPr sz="1200" spc="-5" dirty="0">
                <a:latin typeface="Times New Roman"/>
                <a:cs typeface="Times New Roman"/>
              </a:rPr>
              <a:t>service or engages in  business or </a:t>
            </a:r>
            <a:r>
              <a:rPr sz="1200" dirty="0">
                <a:latin typeface="Times New Roman"/>
                <a:cs typeface="Times New Roman"/>
              </a:rPr>
              <a:t>any </a:t>
            </a:r>
            <a:r>
              <a:rPr sz="1200" spc="-5" dirty="0">
                <a:latin typeface="Times New Roman"/>
                <a:cs typeface="Times New Roman"/>
              </a:rPr>
              <a:t>avocation inconsistent with his practicing as an advocate or  has incurred </a:t>
            </a:r>
            <a:r>
              <a:rPr sz="1200" dirty="0">
                <a:latin typeface="Times New Roman"/>
                <a:cs typeface="Times New Roman"/>
              </a:rPr>
              <a:t>any </a:t>
            </a:r>
            <a:r>
              <a:rPr sz="1200" spc="-5" dirty="0">
                <a:latin typeface="Times New Roman"/>
                <a:cs typeface="Times New Roman"/>
              </a:rPr>
              <a:t>disqualification mentioned in the Advocates Act or the rules  made there under, shall send a declaration to the effect to the respective state  bar council in which the advocate is enrolled, within 90 </a:t>
            </a:r>
            <a:r>
              <a:rPr sz="1200" spc="-10" dirty="0">
                <a:latin typeface="Times New Roman"/>
                <a:cs typeface="Times New Roman"/>
              </a:rPr>
              <a:t>days </a:t>
            </a:r>
            <a:r>
              <a:rPr sz="1200" spc="-5" dirty="0">
                <a:latin typeface="Times New Roman"/>
                <a:cs typeface="Times New Roman"/>
              </a:rPr>
              <a:t>from the date of  such disqualification.</a:t>
            </a:r>
            <a:endParaRPr sz="1200">
              <a:latin typeface="Times New Roman"/>
              <a:cs typeface="Times New Roman"/>
            </a:endParaRPr>
          </a:p>
          <a:p>
            <a:pPr marL="12700" marR="5715" algn="just">
              <a:lnSpc>
                <a:spcPct val="143700"/>
              </a:lnSpc>
              <a:spcBef>
                <a:spcPts val="5"/>
              </a:spcBef>
            </a:pPr>
            <a:r>
              <a:rPr sz="1200" spc="-5" dirty="0">
                <a:latin typeface="Times New Roman"/>
                <a:cs typeface="Times New Roman"/>
              </a:rPr>
              <a:t>Rule 44 provides, an appeal shall lie to the </a:t>
            </a:r>
            <a:r>
              <a:rPr sz="1200" dirty="0">
                <a:latin typeface="Times New Roman"/>
                <a:cs typeface="Times New Roman"/>
              </a:rPr>
              <a:t>bar council </a:t>
            </a:r>
            <a:r>
              <a:rPr sz="1200" spc="-5" dirty="0">
                <a:latin typeface="Times New Roman"/>
                <a:cs typeface="Times New Roman"/>
              </a:rPr>
              <a:t>of India at </a:t>
            </a:r>
            <a:r>
              <a:rPr sz="1200" dirty="0">
                <a:latin typeface="Times New Roman"/>
                <a:cs typeface="Times New Roman"/>
              </a:rPr>
              <a:t>the </a:t>
            </a:r>
            <a:r>
              <a:rPr sz="1200" spc="-5" dirty="0">
                <a:latin typeface="Times New Roman"/>
                <a:cs typeface="Times New Roman"/>
              </a:rPr>
              <a:t>instance  of an aggrieved advocate within a period </a:t>
            </a:r>
            <a:r>
              <a:rPr sz="1200" dirty="0">
                <a:latin typeface="Times New Roman"/>
                <a:cs typeface="Times New Roman"/>
              </a:rPr>
              <a:t>of </a:t>
            </a:r>
            <a:r>
              <a:rPr sz="1200" spc="-5" dirty="0">
                <a:latin typeface="Times New Roman"/>
                <a:cs typeface="Times New Roman"/>
              </a:rPr>
              <a:t>30 </a:t>
            </a:r>
            <a:r>
              <a:rPr sz="1200" spc="-10" dirty="0">
                <a:latin typeface="Times New Roman"/>
                <a:cs typeface="Times New Roman"/>
              </a:rPr>
              <a:t>days </a:t>
            </a:r>
            <a:r>
              <a:rPr sz="1200" spc="-5" dirty="0">
                <a:latin typeface="Times New Roman"/>
                <a:cs typeface="Times New Roman"/>
              </a:rPr>
              <a:t>from the date of the order  passed under rule 42 and</a:t>
            </a:r>
            <a:r>
              <a:rPr sz="1200" spc="25" dirty="0">
                <a:latin typeface="Times New Roman"/>
                <a:cs typeface="Times New Roman"/>
              </a:rPr>
              <a:t> </a:t>
            </a:r>
            <a:r>
              <a:rPr sz="1200" spc="-5" dirty="0">
                <a:latin typeface="Times New Roman"/>
                <a:cs typeface="Times New Roman"/>
              </a:rPr>
              <a:t>43.</a:t>
            </a:r>
            <a:endParaRPr sz="1200">
              <a:latin typeface="Times New Roman"/>
              <a:cs typeface="Times New Roman"/>
            </a:endParaRPr>
          </a:p>
          <a:p>
            <a:pPr marL="12700" algn="just">
              <a:lnSpc>
                <a:spcPct val="100000"/>
              </a:lnSpc>
              <a:spcBef>
                <a:spcPts val="625"/>
              </a:spcBef>
            </a:pPr>
            <a:r>
              <a:rPr sz="1200" spc="-5" dirty="0">
                <a:latin typeface="Times New Roman"/>
                <a:cs typeface="Times New Roman"/>
              </a:rPr>
              <a:t>Rule 44-A provides that there shall be a </a:t>
            </a:r>
            <a:r>
              <a:rPr sz="1200" spc="-10" dirty="0">
                <a:latin typeface="Times New Roman"/>
                <a:cs typeface="Times New Roman"/>
              </a:rPr>
              <a:t>Bar </a:t>
            </a:r>
            <a:r>
              <a:rPr sz="1200" spc="-5" dirty="0">
                <a:latin typeface="Times New Roman"/>
                <a:cs typeface="Times New Roman"/>
              </a:rPr>
              <a:t>council of </a:t>
            </a:r>
            <a:r>
              <a:rPr sz="1200" spc="-10" dirty="0">
                <a:latin typeface="Times New Roman"/>
                <a:cs typeface="Times New Roman"/>
              </a:rPr>
              <a:t>India</a:t>
            </a:r>
            <a:r>
              <a:rPr sz="1200" spc="225" dirty="0">
                <a:latin typeface="Times New Roman"/>
                <a:cs typeface="Times New Roman"/>
              </a:rPr>
              <a:t> </a:t>
            </a:r>
            <a:r>
              <a:rPr sz="1200" spc="-5" dirty="0">
                <a:latin typeface="Times New Roman"/>
                <a:cs typeface="Times New Roman"/>
              </a:rPr>
              <a:t>Advocates</a:t>
            </a:r>
            <a:endParaRPr sz="1200">
              <a:latin typeface="Times New Roman"/>
              <a:cs typeface="Times New Roman"/>
            </a:endParaRPr>
          </a:p>
          <a:p>
            <a:pPr marL="12700" marR="5080" algn="just">
              <a:lnSpc>
                <a:spcPct val="143700"/>
              </a:lnSpc>
              <a:spcBef>
                <a:spcPts val="5"/>
              </a:spcBef>
            </a:pPr>
            <a:r>
              <a:rPr sz="1200" spc="-5" dirty="0">
                <a:latin typeface="Times New Roman"/>
                <a:cs typeface="Times New Roman"/>
              </a:rPr>
              <a:t>Welfare Committee </a:t>
            </a:r>
            <a:r>
              <a:rPr sz="1200" dirty="0">
                <a:latin typeface="Times New Roman"/>
                <a:cs typeface="Times New Roman"/>
              </a:rPr>
              <a:t>consisting </a:t>
            </a:r>
            <a:r>
              <a:rPr sz="1200" spc="-5" dirty="0">
                <a:latin typeface="Times New Roman"/>
                <a:cs typeface="Times New Roman"/>
              </a:rPr>
              <a:t>of five members elected from amongst the  members of the council. The term of the members of </a:t>
            </a:r>
            <a:r>
              <a:rPr sz="1200" dirty="0">
                <a:latin typeface="Times New Roman"/>
                <a:cs typeface="Times New Roman"/>
              </a:rPr>
              <a:t>the </a:t>
            </a:r>
            <a:r>
              <a:rPr sz="1200" spc="-5" dirty="0">
                <a:latin typeface="Times New Roman"/>
                <a:cs typeface="Times New Roman"/>
              </a:rPr>
              <a:t>committee </a:t>
            </a:r>
            <a:r>
              <a:rPr sz="1200" dirty="0">
                <a:latin typeface="Times New Roman"/>
                <a:cs typeface="Times New Roman"/>
              </a:rPr>
              <a:t>shall </a:t>
            </a:r>
            <a:r>
              <a:rPr sz="1200" spc="-5" dirty="0">
                <a:latin typeface="Times New Roman"/>
                <a:cs typeface="Times New Roman"/>
              </a:rPr>
              <a:t>be  co-extensive with their term in the </a:t>
            </a:r>
            <a:r>
              <a:rPr sz="1200" spc="-10" dirty="0">
                <a:latin typeface="Times New Roman"/>
                <a:cs typeface="Times New Roman"/>
              </a:rPr>
              <a:t>Bar </a:t>
            </a:r>
            <a:r>
              <a:rPr sz="1200" spc="-5" dirty="0">
                <a:latin typeface="Times New Roman"/>
                <a:cs typeface="Times New Roman"/>
              </a:rPr>
              <a:t>Council of India. Rule 44-b makes it  clear that the Bar </a:t>
            </a:r>
            <a:r>
              <a:rPr sz="1200" dirty="0">
                <a:latin typeface="Times New Roman"/>
                <a:cs typeface="Times New Roman"/>
              </a:rPr>
              <a:t>Council </a:t>
            </a:r>
            <a:r>
              <a:rPr sz="1200" spc="-5" dirty="0">
                <a:latin typeface="Times New Roman"/>
                <a:cs typeface="Times New Roman"/>
              </a:rPr>
              <a:t>of India shall utilise </a:t>
            </a:r>
            <a:r>
              <a:rPr sz="1200" dirty="0">
                <a:latin typeface="Times New Roman"/>
                <a:cs typeface="Times New Roman"/>
              </a:rPr>
              <a:t>the </a:t>
            </a:r>
            <a:r>
              <a:rPr sz="1200" spc="-5" dirty="0">
                <a:latin typeface="Times New Roman"/>
                <a:cs typeface="Times New Roman"/>
              </a:rPr>
              <a:t>funds received </a:t>
            </a:r>
            <a:r>
              <a:rPr sz="1200" dirty="0">
                <a:latin typeface="Times New Roman"/>
                <a:cs typeface="Times New Roman"/>
              </a:rPr>
              <a:t>under </a:t>
            </a:r>
            <a:r>
              <a:rPr sz="1200" spc="-5" dirty="0">
                <a:latin typeface="Times New Roman"/>
                <a:cs typeface="Times New Roman"/>
              </a:rPr>
              <a:t>rule  41(2), stated above, in accordance with the scheme which </a:t>
            </a:r>
            <a:r>
              <a:rPr sz="1200" dirty="0">
                <a:latin typeface="Times New Roman"/>
                <a:cs typeface="Times New Roman"/>
              </a:rPr>
              <a:t>may </a:t>
            </a:r>
            <a:r>
              <a:rPr sz="1200" spc="-5" dirty="0">
                <a:latin typeface="Times New Roman"/>
                <a:cs typeface="Times New Roman"/>
              </a:rPr>
              <a:t>be framed from  time to time.</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11</a:t>
            </a:fld>
            <a:endParaRPr spc="-5"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587499" y="1069343"/>
            <a:ext cx="5074285" cy="8702040"/>
          </a:xfrm>
          <a:prstGeom prst="rect">
            <a:avLst/>
          </a:prstGeom>
        </p:spPr>
        <p:txBody>
          <a:bodyPr vert="horz" wrap="square" lIns="0" tIns="13335" rIns="0" bIns="0" rtlCol="0">
            <a:spAutoFit/>
          </a:bodyPr>
          <a:lstStyle/>
          <a:p>
            <a:pPr marL="240665" marR="5715" indent="-228600" algn="just">
              <a:lnSpc>
                <a:spcPct val="143700"/>
              </a:lnSpc>
              <a:spcBef>
                <a:spcPts val="105"/>
              </a:spcBef>
              <a:buFont typeface="Times New Roman"/>
              <a:buAutoNum type="arabicParenR" startAt="2"/>
              <a:tabLst>
                <a:tab pos="241300" algn="l"/>
              </a:tabLst>
            </a:pPr>
            <a:r>
              <a:rPr sz="1200" b="1" spc="-5" dirty="0">
                <a:latin typeface="Times New Roman"/>
                <a:cs typeface="Times New Roman"/>
              </a:rPr>
              <a:t>Duty in imparting </a:t>
            </a:r>
            <a:r>
              <a:rPr sz="1200" b="1" dirty="0">
                <a:latin typeface="Times New Roman"/>
                <a:cs typeface="Times New Roman"/>
              </a:rPr>
              <a:t>training </a:t>
            </a:r>
            <a:r>
              <a:rPr sz="1200" spc="-5" dirty="0">
                <a:latin typeface="Times New Roman"/>
                <a:cs typeface="Times New Roman"/>
              </a:rPr>
              <a:t>– rule 45 framed </a:t>
            </a:r>
            <a:r>
              <a:rPr sz="1200" dirty="0">
                <a:latin typeface="Times New Roman"/>
                <a:cs typeface="Times New Roman"/>
              </a:rPr>
              <a:t>by </a:t>
            </a:r>
            <a:r>
              <a:rPr sz="1200" spc="-5" dirty="0">
                <a:latin typeface="Times New Roman"/>
                <a:cs typeface="Times New Roman"/>
              </a:rPr>
              <a:t>the Bar Council of India  makes it clear that it is improper for an advocate to demand or accept fees or  </a:t>
            </a:r>
            <a:r>
              <a:rPr sz="1200" dirty="0">
                <a:latin typeface="Times New Roman"/>
                <a:cs typeface="Times New Roman"/>
              </a:rPr>
              <a:t>any </a:t>
            </a:r>
            <a:r>
              <a:rPr sz="1200" spc="-5" dirty="0">
                <a:latin typeface="Times New Roman"/>
                <a:cs typeface="Times New Roman"/>
              </a:rPr>
              <a:t>premium from </a:t>
            </a:r>
            <a:r>
              <a:rPr sz="1200" dirty="0">
                <a:latin typeface="Times New Roman"/>
                <a:cs typeface="Times New Roman"/>
              </a:rPr>
              <a:t>any </a:t>
            </a:r>
            <a:r>
              <a:rPr sz="1200" spc="-5" dirty="0">
                <a:latin typeface="Times New Roman"/>
                <a:cs typeface="Times New Roman"/>
              </a:rPr>
              <a:t>person as a consideration for imparting training in law  under the rules prescribed </a:t>
            </a:r>
            <a:r>
              <a:rPr sz="1200" dirty="0">
                <a:latin typeface="Times New Roman"/>
                <a:cs typeface="Times New Roman"/>
              </a:rPr>
              <a:t>by the </a:t>
            </a:r>
            <a:r>
              <a:rPr sz="1200" spc="-5" dirty="0">
                <a:latin typeface="Times New Roman"/>
                <a:cs typeface="Times New Roman"/>
              </a:rPr>
              <a:t>State </a:t>
            </a:r>
            <a:r>
              <a:rPr sz="1200" spc="-10" dirty="0">
                <a:latin typeface="Times New Roman"/>
                <a:cs typeface="Times New Roman"/>
              </a:rPr>
              <a:t>Bar </a:t>
            </a:r>
            <a:r>
              <a:rPr sz="1200" dirty="0">
                <a:latin typeface="Times New Roman"/>
                <a:cs typeface="Times New Roman"/>
              </a:rPr>
              <a:t>Council </a:t>
            </a:r>
            <a:r>
              <a:rPr sz="1200" spc="-5" dirty="0">
                <a:latin typeface="Times New Roman"/>
                <a:cs typeface="Times New Roman"/>
              </a:rPr>
              <a:t>to enable such person to  qualify for enrolment under the Advocates </a:t>
            </a:r>
            <a:r>
              <a:rPr sz="1200" dirty="0">
                <a:latin typeface="Times New Roman"/>
                <a:cs typeface="Times New Roman"/>
              </a:rPr>
              <a:t>Act,</a:t>
            </a:r>
            <a:r>
              <a:rPr sz="1200" spc="5" dirty="0">
                <a:latin typeface="Times New Roman"/>
                <a:cs typeface="Times New Roman"/>
              </a:rPr>
              <a:t> </a:t>
            </a:r>
            <a:r>
              <a:rPr sz="1200" spc="-5" dirty="0">
                <a:latin typeface="Times New Roman"/>
                <a:cs typeface="Times New Roman"/>
              </a:rPr>
              <a:t>1961</a:t>
            </a:r>
            <a:endParaRPr sz="1200">
              <a:latin typeface="Times New Roman"/>
              <a:cs typeface="Times New Roman"/>
            </a:endParaRPr>
          </a:p>
          <a:p>
            <a:pPr>
              <a:lnSpc>
                <a:spcPct val="100000"/>
              </a:lnSpc>
              <a:buFont typeface="Times New Roman"/>
              <a:buAutoNum type="arabicParenR" startAt="2"/>
            </a:pPr>
            <a:endParaRPr sz="1800">
              <a:latin typeface="Times New Roman"/>
              <a:cs typeface="Times New Roman"/>
            </a:endParaRPr>
          </a:p>
          <a:p>
            <a:pPr marL="241300" marR="5080" indent="-228600" algn="just">
              <a:lnSpc>
                <a:spcPct val="143800"/>
              </a:lnSpc>
              <a:buFont typeface="Times New Roman"/>
              <a:buAutoNum type="arabicParenR" startAt="2"/>
              <a:tabLst>
                <a:tab pos="241300" algn="l"/>
              </a:tabLst>
            </a:pPr>
            <a:r>
              <a:rPr sz="1200" b="1" spc="-5" dirty="0">
                <a:latin typeface="Times New Roman"/>
                <a:cs typeface="Times New Roman"/>
              </a:rPr>
              <a:t>Duty to </a:t>
            </a:r>
            <a:r>
              <a:rPr sz="1200" b="1" dirty="0">
                <a:latin typeface="Times New Roman"/>
                <a:cs typeface="Times New Roman"/>
              </a:rPr>
              <a:t>render </a:t>
            </a:r>
            <a:r>
              <a:rPr sz="1200" b="1" spc="-5" dirty="0">
                <a:latin typeface="Times New Roman"/>
                <a:cs typeface="Times New Roman"/>
              </a:rPr>
              <a:t>legal </a:t>
            </a:r>
            <a:r>
              <a:rPr sz="1200" b="1" dirty="0">
                <a:latin typeface="Times New Roman"/>
                <a:cs typeface="Times New Roman"/>
              </a:rPr>
              <a:t>aid </a:t>
            </a:r>
            <a:r>
              <a:rPr sz="1200" spc="-5" dirty="0">
                <a:latin typeface="Times New Roman"/>
                <a:cs typeface="Times New Roman"/>
              </a:rPr>
              <a:t>– rule 46 provides </a:t>
            </a:r>
            <a:r>
              <a:rPr sz="1200" dirty="0">
                <a:latin typeface="Times New Roman"/>
                <a:cs typeface="Times New Roman"/>
              </a:rPr>
              <a:t>that every </a:t>
            </a:r>
            <a:r>
              <a:rPr sz="1200" spc="-5" dirty="0">
                <a:latin typeface="Times New Roman"/>
                <a:cs typeface="Times New Roman"/>
              </a:rPr>
              <a:t>advocate </a:t>
            </a:r>
            <a:r>
              <a:rPr sz="1200" dirty="0">
                <a:latin typeface="Times New Roman"/>
                <a:cs typeface="Times New Roman"/>
              </a:rPr>
              <a:t>shall </a:t>
            </a:r>
            <a:r>
              <a:rPr sz="1200" spc="-5" dirty="0">
                <a:latin typeface="Times New Roman"/>
                <a:cs typeface="Times New Roman"/>
              </a:rPr>
              <a:t>in  practice of the </a:t>
            </a:r>
            <a:r>
              <a:rPr sz="1200" dirty="0">
                <a:latin typeface="Times New Roman"/>
                <a:cs typeface="Times New Roman"/>
              </a:rPr>
              <a:t>profession </a:t>
            </a:r>
            <a:r>
              <a:rPr sz="1200" spc="-5" dirty="0">
                <a:latin typeface="Times New Roman"/>
                <a:cs typeface="Times New Roman"/>
              </a:rPr>
              <a:t>of </a:t>
            </a:r>
            <a:r>
              <a:rPr sz="1200" dirty="0">
                <a:latin typeface="Times New Roman"/>
                <a:cs typeface="Times New Roman"/>
              </a:rPr>
              <a:t>law </a:t>
            </a:r>
            <a:r>
              <a:rPr sz="1200" spc="-5" dirty="0">
                <a:latin typeface="Times New Roman"/>
                <a:cs typeface="Times New Roman"/>
              </a:rPr>
              <a:t>bear in mind that </a:t>
            </a:r>
            <a:r>
              <a:rPr sz="1200" dirty="0">
                <a:latin typeface="Times New Roman"/>
                <a:cs typeface="Times New Roman"/>
              </a:rPr>
              <a:t>any one genuinely </a:t>
            </a:r>
            <a:r>
              <a:rPr sz="1200" spc="-5" dirty="0">
                <a:latin typeface="Times New Roman"/>
                <a:cs typeface="Times New Roman"/>
              </a:rPr>
              <a:t>in need  of a lawyer is entitled to legal assistance even though he cannot </a:t>
            </a:r>
            <a:r>
              <a:rPr sz="1200" dirty="0">
                <a:latin typeface="Times New Roman"/>
                <a:cs typeface="Times New Roman"/>
              </a:rPr>
              <a:t>pay </a:t>
            </a:r>
            <a:r>
              <a:rPr sz="1200" spc="-5" dirty="0">
                <a:latin typeface="Times New Roman"/>
                <a:cs typeface="Times New Roman"/>
              </a:rPr>
              <a:t>for it </a:t>
            </a:r>
            <a:r>
              <a:rPr sz="1200" dirty="0">
                <a:latin typeface="Times New Roman"/>
                <a:cs typeface="Times New Roman"/>
              </a:rPr>
              <a:t>fully  </a:t>
            </a:r>
            <a:r>
              <a:rPr sz="1200" spc="-5" dirty="0">
                <a:latin typeface="Times New Roman"/>
                <a:cs typeface="Times New Roman"/>
              </a:rPr>
              <a:t>or </a:t>
            </a:r>
            <a:r>
              <a:rPr sz="1200" dirty="0">
                <a:latin typeface="Times New Roman"/>
                <a:cs typeface="Times New Roman"/>
              </a:rPr>
              <a:t>adequately </a:t>
            </a:r>
            <a:r>
              <a:rPr sz="1200" spc="-5" dirty="0">
                <a:latin typeface="Times New Roman"/>
                <a:cs typeface="Times New Roman"/>
              </a:rPr>
              <a:t>and that </a:t>
            </a:r>
            <a:r>
              <a:rPr sz="1200" dirty="0">
                <a:latin typeface="Times New Roman"/>
                <a:cs typeface="Times New Roman"/>
              </a:rPr>
              <a:t>within </a:t>
            </a:r>
            <a:r>
              <a:rPr sz="1200" spc="-5" dirty="0">
                <a:latin typeface="Times New Roman"/>
                <a:cs typeface="Times New Roman"/>
              </a:rPr>
              <a:t>the limits of an advocates economic </a:t>
            </a:r>
            <a:r>
              <a:rPr sz="1200" dirty="0">
                <a:latin typeface="Times New Roman"/>
                <a:cs typeface="Times New Roman"/>
              </a:rPr>
              <a:t>condition,  </a:t>
            </a:r>
            <a:r>
              <a:rPr sz="1200" spc="-5" dirty="0">
                <a:latin typeface="Times New Roman"/>
                <a:cs typeface="Times New Roman"/>
              </a:rPr>
              <a:t>free legal assistance to the indigent and oppressed is one of the highest  obligation, as an advocate owes to the</a:t>
            </a:r>
            <a:r>
              <a:rPr sz="1200" spc="30" dirty="0">
                <a:latin typeface="Times New Roman"/>
                <a:cs typeface="Times New Roman"/>
              </a:rPr>
              <a:t> </a:t>
            </a:r>
            <a:r>
              <a:rPr sz="1200" spc="-5" dirty="0">
                <a:latin typeface="Times New Roman"/>
                <a:cs typeface="Times New Roman"/>
              </a:rPr>
              <a:t>society.</a:t>
            </a:r>
            <a:endParaRPr sz="1200">
              <a:latin typeface="Times New Roman"/>
              <a:cs typeface="Times New Roman"/>
            </a:endParaRPr>
          </a:p>
          <a:p>
            <a:pPr>
              <a:lnSpc>
                <a:spcPct val="100000"/>
              </a:lnSpc>
              <a:buFont typeface="Times New Roman"/>
              <a:buAutoNum type="arabicParenR" startAt="2"/>
            </a:pPr>
            <a:endParaRPr sz="1800">
              <a:latin typeface="Times New Roman"/>
              <a:cs typeface="Times New Roman"/>
            </a:endParaRPr>
          </a:p>
          <a:p>
            <a:pPr marL="241300" marR="5080" indent="-228600" algn="just">
              <a:lnSpc>
                <a:spcPct val="143700"/>
              </a:lnSpc>
              <a:buFont typeface="Times New Roman"/>
              <a:buAutoNum type="arabicParenR" startAt="2"/>
              <a:tabLst>
                <a:tab pos="241300" algn="l"/>
              </a:tabLst>
            </a:pPr>
            <a:r>
              <a:rPr sz="1200" b="1" spc="-5" dirty="0">
                <a:latin typeface="Times New Roman"/>
                <a:cs typeface="Times New Roman"/>
              </a:rPr>
              <a:t>Restriction on other employment </a:t>
            </a:r>
            <a:r>
              <a:rPr sz="1200" spc="-5" dirty="0">
                <a:latin typeface="Times New Roman"/>
                <a:cs typeface="Times New Roman"/>
              </a:rPr>
              <a:t>– rules 47, 48, 49, 50, 51 and 52 deals with  the restrictions on other employment. Rule 47 </a:t>
            </a:r>
            <a:r>
              <a:rPr sz="1200" dirty="0">
                <a:latin typeface="Times New Roman"/>
                <a:cs typeface="Times New Roman"/>
              </a:rPr>
              <a:t>provides </a:t>
            </a:r>
            <a:r>
              <a:rPr sz="1200" spc="-5" dirty="0">
                <a:latin typeface="Times New Roman"/>
                <a:cs typeface="Times New Roman"/>
              </a:rPr>
              <a:t>that an advocate shall  not personally engage in </a:t>
            </a:r>
            <a:r>
              <a:rPr sz="1200" dirty="0">
                <a:latin typeface="Times New Roman"/>
                <a:cs typeface="Times New Roman"/>
              </a:rPr>
              <a:t>any </a:t>
            </a:r>
            <a:r>
              <a:rPr sz="1200" spc="-5" dirty="0">
                <a:latin typeface="Times New Roman"/>
                <a:cs typeface="Times New Roman"/>
              </a:rPr>
              <a:t>business but he may be a sleeping partner </a:t>
            </a:r>
            <a:r>
              <a:rPr sz="1200" dirty="0">
                <a:latin typeface="Times New Roman"/>
                <a:cs typeface="Times New Roman"/>
              </a:rPr>
              <a:t>in </a:t>
            </a:r>
            <a:r>
              <a:rPr sz="1200" spc="-5" dirty="0">
                <a:latin typeface="Times New Roman"/>
                <a:cs typeface="Times New Roman"/>
              </a:rPr>
              <a:t>a  firm doing business provided that in the opinion of the appropriate state bar  council the nature of the business is </a:t>
            </a:r>
            <a:r>
              <a:rPr sz="1200" spc="-10" dirty="0">
                <a:latin typeface="Times New Roman"/>
                <a:cs typeface="Times New Roman"/>
              </a:rPr>
              <a:t>not </a:t>
            </a:r>
            <a:r>
              <a:rPr sz="1200" spc="-5" dirty="0">
                <a:latin typeface="Times New Roman"/>
                <a:cs typeface="Times New Roman"/>
              </a:rPr>
              <a:t>inconsistent with the dignity of the  profession. Rule 48 makes it clear that an advocate </a:t>
            </a:r>
            <a:r>
              <a:rPr sz="1200" spc="5" dirty="0">
                <a:latin typeface="Times New Roman"/>
                <a:cs typeface="Times New Roman"/>
              </a:rPr>
              <a:t>may </a:t>
            </a:r>
            <a:r>
              <a:rPr sz="1200" spc="-5" dirty="0">
                <a:latin typeface="Times New Roman"/>
                <a:cs typeface="Times New Roman"/>
              </a:rPr>
              <a:t>be director or  chairman of the board of directors of a </a:t>
            </a:r>
            <a:r>
              <a:rPr sz="1200" dirty="0">
                <a:latin typeface="Times New Roman"/>
                <a:cs typeface="Times New Roman"/>
              </a:rPr>
              <a:t>company </a:t>
            </a:r>
            <a:r>
              <a:rPr sz="1200" spc="-5" dirty="0">
                <a:latin typeface="Times New Roman"/>
                <a:cs typeface="Times New Roman"/>
              </a:rPr>
              <a:t>with or without </a:t>
            </a:r>
            <a:r>
              <a:rPr sz="1200" dirty="0">
                <a:latin typeface="Times New Roman"/>
                <a:cs typeface="Times New Roman"/>
              </a:rPr>
              <a:t>any ordinary  </a:t>
            </a:r>
            <a:r>
              <a:rPr sz="1200" spc="-5" dirty="0">
                <a:latin typeface="Times New Roman"/>
                <a:cs typeface="Times New Roman"/>
              </a:rPr>
              <a:t>sitting fees, provided </a:t>
            </a:r>
            <a:r>
              <a:rPr sz="1200" dirty="0">
                <a:latin typeface="Times New Roman"/>
                <a:cs typeface="Times New Roman"/>
              </a:rPr>
              <a:t>none </a:t>
            </a:r>
            <a:r>
              <a:rPr sz="1200" spc="-5" dirty="0">
                <a:latin typeface="Times New Roman"/>
                <a:cs typeface="Times New Roman"/>
              </a:rPr>
              <a:t>of his duties are of executive character. An  advocate shall not be a </a:t>
            </a:r>
            <a:r>
              <a:rPr sz="1200" dirty="0">
                <a:latin typeface="Times New Roman"/>
                <a:cs typeface="Times New Roman"/>
              </a:rPr>
              <a:t>managing </a:t>
            </a:r>
            <a:r>
              <a:rPr sz="1200" spc="-5" dirty="0">
                <a:latin typeface="Times New Roman"/>
                <a:cs typeface="Times New Roman"/>
              </a:rPr>
              <a:t>director or a </a:t>
            </a:r>
            <a:r>
              <a:rPr sz="1200" dirty="0">
                <a:latin typeface="Times New Roman"/>
                <a:cs typeface="Times New Roman"/>
              </a:rPr>
              <a:t>secretary </a:t>
            </a:r>
            <a:r>
              <a:rPr sz="1200" spc="-5" dirty="0">
                <a:latin typeface="Times New Roman"/>
                <a:cs typeface="Times New Roman"/>
              </a:rPr>
              <a:t>of </a:t>
            </a:r>
            <a:r>
              <a:rPr sz="1200" dirty="0">
                <a:latin typeface="Times New Roman"/>
                <a:cs typeface="Times New Roman"/>
              </a:rPr>
              <a:t>any </a:t>
            </a:r>
            <a:r>
              <a:rPr sz="1200" spc="-5" dirty="0">
                <a:latin typeface="Times New Roman"/>
                <a:cs typeface="Times New Roman"/>
              </a:rPr>
              <a:t>company. Rule  49 provides that an advocate shall not be a full </a:t>
            </a:r>
            <a:r>
              <a:rPr sz="1200" dirty="0">
                <a:latin typeface="Times New Roman"/>
                <a:cs typeface="Times New Roman"/>
              </a:rPr>
              <a:t>time </a:t>
            </a:r>
            <a:r>
              <a:rPr sz="1200" spc="-5" dirty="0">
                <a:latin typeface="Times New Roman"/>
                <a:cs typeface="Times New Roman"/>
              </a:rPr>
              <a:t>salaried employee of </a:t>
            </a:r>
            <a:r>
              <a:rPr sz="1200" dirty="0">
                <a:latin typeface="Times New Roman"/>
                <a:cs typeface="Times New Roman"/>
              </a:rPr>
              <a:t>any  </a:t>
            </a:r>
            <a:r>
              <a:rPr sz="1200" spc="-5" dirty="0">
                <a:latin typeface="Times New Roman"/>
                <a:cs typeface="Times New Roman"/>
              </a:rPr>
              <a:t>person, government, firm, corporation or concern, so </a:t>
            </a:r>
            <a:r>
              <a:rPr sz="1200" dirty="0">
                <a:latin typeface="Times New Roman"/>
                <a:cs typeface="Times New Roman"/>
              </a:rPr>
              <a:t>long </a:t>
            </a:r>
            <a:r>
              <a:rPr sz="1200" spc="-5" dirty="0">
                <a:latin typeface="Times New Roman"/>
                <a:cs typeface="Times New Roman"/>
              </a:rPr>
              <a:t>as he continues to  practice and </a:t>
            </a:r>
            <a:r>
              <a:rPr sz="1200" dirty="0">
                <a:latin typeface="Times New Roman"/>
                <a:cs typeface="Times New Roman"/>
              </a:rPr>
              <a:t>shall </a:t>
            </a:r>
            <a:r>
              <a:rPr sz="1200" spc="-5" dirty="0">
                <a:latin typeface="Times New Roman"/>
                <a:cs typeface="Times New Roman"/>
              </a:rPr>
              <a:t>taking up </a:t>
            </a:r>
            <a:r>
              <a:rPr sz="1200" dirty="0">
                <a:latin typeface="Times New Roman"/>
                <a:cs typeface="Times New Roman"/>
              </a:rPr>
              <a:t>any </a:t>
            </a:r>
            <a:r>
              <a:rPr sz="1200" spc="-5" dirty="0">
                <a:latin typeface="Times New Roman"/>
                <a:cs typeface="Times New Roman"/>
              </a:rPr>
              <a:t>such employment intimate the fact to the </a:t>
            </a:r>
            <a:r>
              <a:rPr sz="1200" dirty="0">
                <a:latin typeface="Times New Roman"/>
                <a:cs typeface="Times New Roman"/>
              </a:rPr>
              <a:t>bar  </a:t>
            </a:r>
            <a:r>
              <a:rPr sz="1200" spc="-5" dirty="0">
                <a:latin typeface="Times New Roman"/>
                <a:cs typeface="Times New Roman"/>
              </a:rPr>
              <a:t>council on whose roll his name appears and </a:t>
            </a:r>
            <a:r>
              <a:rPr sz="1200" dirty="0">
                <a:latin typeface="Times New Roman"/>
                <a:cs typeface="Times New Roman"/>
              </a:rPr>
              <a:t>shall </a:t>
            </a:r>
            <a:r>
              <a:rPr sz="1200" spc="-5" dirty="0">
                <a:latin typeface="Times New Roman"/>
                <a:cs typeface="Times New Roman"/>
              </a:rPr>
              <a:t>thereupon cease to practice  as an advocate so </a:t>
            </a:r>
            <a:r>
              <a:rPr sz="1200" dirty="0">
                <a:latin typeface="Times New Roman"/>
                <a:cs typeface="Times New Roman"/>
              </a:rPr>
              <a:t>long as </a:t>
            </a:r>
            <a:r>
              <a:rPr sz="1200" spc="-5" dirty="0">
                <a:latin typeface="Times New Roman"/>
                <a:cs typeface="Times New Roman"/>
              </a:rPr>
              <a:t>he continues in such employment. Rule 50 </a:t>
            </a:r>
            <a:r>
              <a:rPr sz="1200" dirty="0">
                <a:latin typeface="Times New Roman"/>
                <a:cs typeface="Times New Roman"/>
              </a:rPr>
              <a:t>provides  </a:t>
            </a:r>
            <a:r>
              <a:rPr sz="1200" spc="-5" dirty="0">
                <a:latin typeface="Times New Roman"/>
                <a:cs typeface="Times New Roman"/>
              </a:rPr>
              <a:t>that an advocate who </a:t>
            </a:r>
            <a:r>
              <a:rPr sz="1200" dirty="0">
                <a:latin typeface="Times New Roman"/>
                <a:cs typeface="Times New Roman"/>
              </a:rPr>
              <a:t>has </a:t>
            </a:r>
            <a:r>
              <a:rPr sz="1200" spc="-5" dirty="0">
                <a:latin typeface="Times New Roman"/>
                <a:cs typeface="Times New Roman"/>
              </a:rPr>
              <a:t>inherited or succeeded </a:t>
            </a:r>
            <a:r>
              <a:rPr sz="1200" dirty="0">
                <a:latin typeface="Times New Roman"/>
                <a:cs typeface="Times New Roman"/>
              </a:rPr>
              <a:t>by </a:t>
            </a:r>
            <a:r>
              <a:rPr sz="1200" spc="-5" dirty="0">
                <a:latin typeface="Times New Roman"/>
                <a:cs typeface="Times New Roman"/>
              </a:rPr>
              <a:t>survivorship, to a </a:t>
            </a:r>
            <a:r>
              <a:rPr sz="1200" dirty="0">
                <a:latin typeface="Times New Roman"/>
                <a:cs typeface="Times New Roman"/>
              </a:rPr>
              <a:t>family  </a:t>
            </a:r>
            <a:r>
              <a:rPr sz="1200" spc="-5" dirty="0">
                <a:latin typeface="Times New Roman"/>
                <a:cs typeface="Times New Roman"/>
              </a:rPr>
              <a:t>business </a:t>
            </a:r>
            <a:r>
              <a:rPr sz="1200" dirty="0">
                <a:latin typeface="Times New Roman"/>
                <a:cs typeface="Times New Roman"/>
              </a:rPr>
              <a:t>may </a:t>
            </a:r>
            <a:r>
              <a:rPr sz="1200" spc="-5" dirty="0">
                <a:latin typeface="Times New Roman"/>
                <a:cs typeface="Times New Roman"/>
              </a:rPr>
              <a:t>continue it, but </a:t>
            </a:r>
            <a:r>
              <a:rPr sz="1200" dirty="0">
                <a:latin typeface="Times New Roman"/>
                <a:cs typeface="Times New Roman"/>
              </a:rPr>
              <a:t>may </a:t>
            </a:r>
            <a:r>
              <a:rPr sz="1200" spc="-5" dirty="0">
                <a:latin typeface="Times New Roman"/>
                <a:cs typeface="Times New Roman"/>
              </a:rPr>
              <a:t>not </a:t>
            </a:r>
            <a:r>
              <a:rPr sz="1200" dirty="0">
                <a:latin typeface="Times New Roman"/>
                <a:cs typeface="Times New Roman"/>
              </a:rPr>
              <a:t>personally </a:t>
            </a:r>
            <a:r>
              <a:rPr sz="1200" spc="-5" dirty="0">
                <a:latin typeface="Times New Roman"/>
                <a:cs typeface="Times New Roman"/>
              </a:rPr>
              <a:t>participate in the  management thereof. According to rule 51 an advocate </a:t>
            </a:r>
            <a:r>
              <a:rPr sz="1200" dirty="0">
                <a:latin typeface="Times New Roman"/>
                <a:cs typeface="Times New Roman"/>
              </a:rPr>
              <a:t>may </a:t>
            </a:r>
            <a:r>
              <a:rPr sz="1200" spc="-5" dirty="0">
                <a:latin typeface="Times New Roman"/>
                <a:cs typeface="Times New Roman"/>
              </a:rPr>
              <a:t>review  parliamentary bills for a remuneration, edit </a:t>
            </a:r>
            <a:r>
              <a:rPr sz="1200" spc="-10" dirty="0">
                <a:latin typeface="Times New Roman"/>
                <a:cs typeface="Times New Roman"/>
              </a:rPr>
              <a:t>legal </a:t>
            </a:r>
            <a:r>
              <a:rPr sz="1200" dirty="0">
                <a:latin typeface="Times New Roman"/>
                <a:cs typeface="Times New Roman"/>
              </a:rPr>
              <a:t>text </a:t>
            </a:r>
            <a:r>
              <a:rPr sz="1200" spc="-5" dirty="0">
                <a:latin typeface="Times New Roman"/>
                <a:cs typeface="Times New Roman"/>
              </a:rPr>
              <a:t>books at a salary, coach  pupils for legal </a:t>
            </a:r>
            <a:r>
              <a:rPr sz="1200" dirty="0">
                <a:latin typeface="Times New Roman"/>
                <a:cs typeface="Times New Roman"/>
              </a:rPr>
              <a:t>examination, </a:t>
            </a:r>
            <a:r>
              <a:rPr sz="1200" spc="-5" dirty="0">
                <a:latin typeface="Times New Roman"/>
                <a:cs typeface="Times New Roman"/>
              </a:rPr>
              <a:t>set and examine question papers and subject to  the rules against advertising and </a:t>
            </a:r>
            <a:r>
              <a:rPr sz="1200" dirty="0">
                <a:latin typeface="Times New Roman"/>
                <a:cs typeface="Times New Roman"/>
              </a:rPr>
              <a:t>full </a:t>
            </a:r>
            <a:r>
              <a:rPr sz="1200" spc="-5" dirty="0">
                <a:latin typeface="Times New Roman"/>
                <a:cs typeface="Times New Roman"/>
              </a:rPr>
              <a:t>time employment, engage in</a:t>
            </a:r>
            <a:r>
              <a:rPr sz="1200" spc="250" dirty="0">
                <a:latin typeface="Times New Roman"/>
                <a:cs typeface="Times New Roman"/>
              </a:rPr>
              <a:t> </a:t>
            </a:r>
            <a:r>
              <a:rPr sz="1200" spc="-5" dirty="0">
                <a:latin typeface="Times New Roman"/>
                <a:cs typeface="Times New Roman"/>
              </a:rPr>
              <a:t>broadcasting</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12</a:t>
            </a:fld>
            <a:endParaRPr spc="-5"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816099" y="808739"/>
            <a:ext cx="4843145" cy="1601470"/>
          </a:xfrm>
          <a:prstGeom prst="rect">
            <a:avLst/>
          </a:prstGeom>
        </p:spPr>
        <p:txBody>
          <a:bodyPr vert="horz" wrap="square" lIns="0" tIns="12065" rIns="0" bIns="0" rtlCol="0">
            <a:spAutoFit/>
          </a:bodyPr>
          <a:lstStyle/>
          <a:p>
            <a:pPr marL="12700" marR="5080" algn="just">
              <a:lnSpc>
                <a:spcPct val="143700"/>
              </a:lnSpc>
              <a:spcBef>
                <a:spcPts val="95"/>
              </a:spcBef>
            </a:pPr>
            <a:r>
              <a:rPr sz="1200" spc="-5" dirty="0">
                <a:latin typeface="Times New Roman"/>
                <a:cs typeface="Times New Roman"/>
              </a:rPr>
              <a:t>journalism, lecturing </a:t>
            </a:r>
            <a:r>
              <a:rPr sz="1200" dirty="0">
                <a:latin typeface="Times New Roman"/>
                <a:cs typeface="Times New Roman"/>
              </a:rPr>
              <a:t>and </a:t>
            </a:r>
            <a:r>
              <a:rPr sz="1200" spc="-5" dirty="0">
                <a:latin typeface="Times New Roman"/>
                <a:cs typeface="Times New Roman"/>
              </a:rPr>
              <a:t>teaching subject both legal and non legal. Rule 52  makes it clear that </a:t>
            </a:r>
            <a:r>
              <a:rPr sz="1200" dirty="0">
                <a:latin typeface="Times New Roman"/>
                <a:cs typeface="Times New Roman"/>
              </a:rPr>
              <a:t>nothing </a:t>
            </a:r>
            <a:r>
              <a:rPr sz="1200" spc="-5" dirty="0">
                <a:latin typeface="Times New Roman"/>
                <a:cs typeface="Times New Roman"/>
              </a:rPr>
              <a:t>in these rules </a:t>
            </a:r>
            <a:r>
              <a:rPr sz="1200" dirty="0">
                <a:latin typeface="Times New Roman"/>
                <a:cs typeface="Times New Roman"/>
              </a:rPr>
              <a:t>shall </a:t>
            </a:r>
            <a:r>
              <a:rPr sz="1200" spc="-5" dirty="0">
                <a:latin typeface="Times New Roman"/>
                <a:cs typeface="Times New Roman"/>
              </a:rPr>
              <a:t>prevent an advocate from  accepting after obtaining the consent of the </a:t>
            </a:r>
            <a:r>
              <a:rPr sz="1200" dirty="0">
                <a:latin typeface="Times New Roman"/>
                <a:cs typeface="Times New Roman"/>
              </a:rPr>
              <a:t>state </a:t>
            </a:r>
            <a:r>
              <a:rPr sz="1200" spc="-5" dirty="0">
                <a:latin typeface="Times New Roman"/>
                <a:cs typeface="Times New Roman"/>
              </a:rPr>
              <a:t>bar council, part-time  employment provided that in the opinion of the state bar council, the nature of  the employment </a:t>
            </a:r>
            <a:r>
              <a:rPr sz="1200" dirty="0">
                <a:latin typeface="Times New Roman"/>
                <a:cs typeface="Times New Roman"/>
              </a:rPr>
              <a:t>does not </a:t>
            </a:r>
            <a:r>
              <a:rPr sz="1200" spc="-5" dirty="0">
                <a:latin typeface="Times New Roman"/>
                <a:cs typeface="Times New Roman"/>
              </a:rPr>
              <a:t>conflict with his professional work and is not  inconsistent with the </a:t>
            </a:r>
            <a:r>
              <a:rPr sz="1200" dirty="0">
                <a:latin typeface="Times New Roman"/>
                <a:cs typeface="Times New Roman"/>
              </a:rPr>
              <a:t>dignity </a:t>
            </a:r>
            <a:r>
              <a:rPr sz="1200" spc="-5" dirty="0">
                <a:latin typeface="Times New Roman"/>
                <a:cs typeface="Times New Roman"/>
              </a:rPr>
              <a:t>of the</a:t>
            </a:r>
            <a:r>
              <a:rPr sz="1200" spc="-15" dirty="0">
                <a:latin typeface="Times New Roman"/>
                <a:cs typeface="Times New Roman"/>
              </a:rPr>
              <a:t> </a:t>
            </a:r>
            <a:r>
              <a:rPr sz="1200" spc="-5" dirty="0">
                <a:latin typeface="Times New Roman"/>
                <a:cs typeface="Times New Roman"/>
              </a:rPr>
              <a:t>profession.</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13</a:t>
            </a:fld>
            <a:endParaRPr spc="-5"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87988"/>
            <a:ext cx="5302885" cy="8642350"/>
          </a:xfrm>
          <a:prstGeom prst="rect">
            <a:avLst/>
          </a:prstGeom>
        </p:spPr>
        <p:txBody>
          <a:bodyPr vert="horz" wrap="square" lIns="0" tIns="12700" rIns="0" bIns="0" rtlCol="0">
            <a:spAutoFit/>
          </a:bodyPr>
          <a:lstStyle/>
          <a:p>
            <a:pPr algn="ctr">
              <a:lnSpc>
                <a:spcPct val="100000"/>
              </a:lnSpc>
              <a:spcBef>
                <a:spcPts val="100"/>
              </a:spcBef>
            </a:pPr>
            <a:r>
              <a:rPr sz="1400" b="1" u="heavy" spc="-5" dirty="0">
                <a:uFill>
                  <a:solidFill>
                    <a:srgbClr val="000000"/>
                  </a:solidFill>
                </a:uFill>
                <a:latin typeface="Times New Roman"/>
                <a:cs typeface="Times New Roman"/>
              </a:rPr>
              <a:t>BENCH </a:t>
            </a:r>
            <a:r>
              <a:rPr sz="1400" b="1" u="heavy" dirty="0">
                <a:uFill>
                  <a:solidFill>
                    <a:srgbClr val="000000"/>
                  </a:solidFill>
                </a:uFill>
                <a:latin typeface="Times New Roman"/>
                <a:cs typeface="Times New Roman"/>
              </a:rPr>
              <a:t>– </a:t>
            </a:r>
            <a:r>
              <a:rPr sz="1400" b="1" u="heavy" spc="-5" dirty="0">
                <a:uFill>
                  <a:solidFill>
                    <a:srgbClr val="000000"/>
                  </a:solidFill>
                </a:uFill>
                <a:latin typeface="Times New Roman"/>
                <a:cs typeface="Times New Roman"/>
              </a:rPr>
              <a:t>BAR</a:t>
            </a:r>
            <a:r>
              <a:rPr sz="1400" b="1" u="heavy" spc="-20" dirty="0">
                <a:uFill>
                  <a:solidFill>
                    <a:srgbClr val="000000"/>
                  </a:solidFill>
                </a:uFill>
                <a:latin typeface="Times New Roman"/>
                <a:cs typeface="Times New Roman"/>
              </a:rPr>
              <a:t> </a:t>
            </a:r>
            <a:r>
              <a:rPr sz="1400" b="1" u="heavy" dirty="0">
                <a:uFill>
                  <a:solidFill>
                    <a:srgbClr val="000000"/>
                  </a:solidFill>
                </a:uFill>
                <a:latin typeface="Times New Roman"/>
                <a:cs typeface="Times New Roman"/>
              </a:rPr>
              <a:t>RELATION</a:t>
            </a:r>
            <a:endParaRPr sz="1400">
              <a:latin typeface="Times New Roman"/>
              <a:cs typeface="Times New Roman"/>
            </a:endParaRPr>
          </a:p>
          <a:p>
            <a:pPr>
              <a:lnSpc>
                <a:spcPct val="100000"/>
              </a:lnSpc>
              <a:spcBef>
                <a:spcPts val="40"/>
              </a:spcBef>
            </a:pPr>
            <a:endParaRPr sz="1700">
              <a:latin typeface="Times New Roman"/>
              <a:cs typeface="Times New Roman"/>
            </a:endParaRPr>
          </a:p>
          <a:p>
            <a:pPr marL="12700" marR="6350" algn="just">
              <a:lnSpc>
                <a:spcPct val="143700"/>
              </a:lnSpc>
            </a:pPr>
            <a:r>
              <a:rPr sz="1200" spc="-5" dirty="0">
                <a:latin typeface="Times New Roman"/>
                <a:cs typeface="Times New Roman"/>
              </a:rPr>
              <a:t>The Bar and Bench </a:t>
            </a:r>
            <a:r>
              <a:rPr sz="1200" dirty="0">
                <a:latin typeface="Times New Roman"/>
                <a:cs typeface="Times New Roman"/>
              </a:rPr>
              <a:t>play </a:t>
            </a:r>
            <a:r>
              <a:rPr sz="1200" spc="-5" dirty="0">
                <a:latin typeface="Times New Roman"/>
                <a:cs typeface="Times New Roman"/>
              </a:rPr>
              <a:t>an important role in the administration of justice. The judges  administer the law with the assistance of the lawyers. The lawyers are officers of the  court. </a:t>
            </a:r>
            <a:r>
              <a:rPr sz="1200" dirty="0">
                <a:latin typeface="Times New Roman"/>
                <a:cs typeface="Times New Roman"/>
              </a:rPr>
              <a:t>They </a:t>
            </a:r>
            <a:r>
              <a:rPr sz="1200" spc="-5" dirty="0">
                <a:latin typeface="Times New Roman"/>
                <a:cs typeface="Times New Roman"/>
              </a:rPr>
              <a:t>are expected to assist the court in the administration of justice. </a:t>
            </a:r>
            <a:r>
              <a:rPr sz="1200" dirty="0">
                <a:latin typeface="Times New Roman"/>
                <a:cs typeface="Times New Roman"/>
              </a:rPr>
              <a:t>Actually  </a:t>
            </a:r>
            <a:r>
              <a:rPr sz="1200" spc="-5" dirty="0">
                <a:latin typeface="Times New Roman"/>
                <a:cs typeface="Times New Roman"/>
              </a:rPr>
              <a:t>lawyers collect materials relating to the case and </a:t>
            </a:r>
            <a:r>
              <a:rPr sz="1200" dirty="0">
                <a:latin typeface="Times New Roman"/>
                <a:cs typeface="Times New Roman"/>
              </a:rPr>
              <a:t>thereby </a:t>
            </a:r>
            <a:r>
              <a:rPr sz="1200" spc="-5" dirty="0">
                <a:latin typeface="Times New Roman"/>
                <a:cs typeface="Times New Roman"/>
              </a:rPr>
              <a:t>assist the court in arriving at  a correct judgment. The legal profession has been created not for private gain but for  public good. </a:t>
            </a:r>
            <a:r>
              <a:rPr sz="1200" spc="-15" dirty="0">
                <a:latin typeface="Times New Roman"/>
                <a:cs typeface="Times New Roman"/>
              </a:rPr>
              <a:t>It </a:t>
            </a:r>
            <a:r>
              <a:rPr sz="1200" spc="-5" dirty="0">
                <a:latin typeface="Times New Roman"/>
                <a:cs typeface="Times New Roman"/>
              </a:rPr>
              <a:t>is a </a:t>
            </a:r>
            <a:r>
              <a:rPr sz="1200" dirty="0">
                <a:latin typeface="Times New Roman"/>
                <a:cs typeface="Times New Roman"/>
              </a:rPr>
              <a:t>branch </a:t>
            </a:r>
            <a:r>
              <a:rPr sz="1200" spc="-5" dirty="0">
                <a:latin typeface="Times New Roman"/>
                <a:cs typeface="Times New Roman"/>
              </a:rPr>
              <a:t>of the administration of justice. it is a partner with the  judiciary in the administration of justice.</a:t>
            </a:r>
            <a:endParaRPr sz="1200">
              <a:latin typeface="Times New Roman"/>
              <a:cs typeface="Times New Roman"/>
            </a:endParaRPr>
          </a:p>
          <a:p>
            <a:pPr>
              <a:lnSpc>
                <a:spcPct val="100000"/>
              </a:lnSpc>
            </a:pPr>
            <a:endParaRPr sz="1800">
              <a:latin typeface="Times New Roman"/>
              <a:cs typeface="Times New Roman"/>
            </a:endParaRPr>
          </a:p>
          <a:p>
            <a:pPr marL="12700" marR="5080" algn="just">
              <a:lnSpc>
                <a:spcPct val="143700"/>
              </a:lnSpc>
              <a:spcBef>
                <a:spcPts val="5"/>
              </a:spcBef>
            </a:pPr>
            <a:r>
              <a:rPr sz="1200" spc="-5" dirty="0">
                <a:latin typeface="Times New Roman"/>
                <a:cs typeface="Times New Roman"/>
              </a:rPr>
              <a:t>Since the lawyers are officers of the court, </a:t>
            </a:r>
            <a:r>
              <a:rPr sz="1200" dirty="0">
                <a:latin typeface="Times New Roman"/>
                <a:cs typeface="Times New Roman"/>
              </a:rPr>
              <a:t>they are </a:t>
            </a:r>
            <a:r>
              <a:rPr sz="1200" spc="-5" dirty="0">
                <a:latin typeface="Times New Roman"/>
                <a:cs typeface="Times New Roman"/>
              </a:rPr>
              <a:t>required to maintain towards </a:t>
            </a:r>
            <a:r>
              <a:rPr sz="1200" dirty="0">
                <a:latin typeface="Times New Roman"/>
                <a:cs typeface="Times New Roman"/>
              </a:rPr>
              <a:t>the  </a:t>
            </a:r>
            <a:r>
              <a:rPr sz="1200" spc="-5" dirty="0">
                <a:latin typeface="Times New Roman"/>
                <a:cs typeface="Times New Roman"/>
              </a:rPr>
              <a:t>court respectful attitude bearing in mind that the </a:t>
            </a:r>
            <a:r>
              <a:rPr sz="1200" dirty="0">
                <a:latin typeface="Times New Roman"/>
                <a:cs typeface="Times New Roman"/>
              </a:rPr>
              <a:t>dignity </a:t>
            </a:r>
            <a:r>
              <a:rPr sz="1200" spc="-5" dirty="0">
                <a:latin typeface="Times New Roman"/>
                <a:cs typeface="Times New Roman"/>
              </a:rPr>
              <a:t>of the judicial office is  essential foe the survival of the society. During </a:t>
            </a:r>
            <a:r>
              <a:rPr sz="1200" dirty="0">
                <a:latin typeface="Times New Roman"/>
                <a:cs typeface="Times New Roman"/>
              </a:rPr>
              <a:t>the </a:t>
            </a:r>
            <a:r>
              <a:rPr sz="1200" spc="-5" dirty="0">
                <a:latin typeface="Times New Roman"/>
                <a:cs typeface="Times New Roman"/>
              </a:rPr>
              <a:t>presentation of the case and while  acting otherwise before the court an advocate is required to conduct himself with  dignity and self respect. He should not influence the decision of the court </a:t>
            </a:r>
            <a:r>
              <a:rPr sz="1200" dirty="0">
                <a:latin typeface="Times New Roman"/>
                <a:cs typeface="Times New Roman"/>
              </a:rPr>
              <a:t>by any  </a:t>
            </a:r>
            <a:r>
              <a:rPr sz="1200" spc="-5" dirty="0">
                <a:latin typeface="Times New Roman"/>
                <a:cs typeface="Times New Roman"/>
              </a:rPr>
              <a:t>illegal or improper means. Besides, he is prohibited the private communication with  the judge relating to a </a:t>
            </a:r>
            <a:r>
              <a:rPr sz="1200" dirty="0">
                <a:latin typeface="Times New Roman"/>
                <a:cs typeface="Times New Roman"/>
              </a:rPr>
              <a:t>pending </a:t>
            </a:r>
            <a:r>
              <a:rPr sz="1200" spc="-5" dirty="0">
                <a:latin typeface="Times New Roman"/>
                <a:cs typeface="Times New Roman"/>
              </a:rPr>
              <a:t>case. </a:t>
            </a:r>
            <a:r>
              <a:rPr sz="1200" dirty="0">
                <a:latin typeface="Times New Roman"/>
                <a:cs typeface="Times New Roman"/>
              </a:rPr>
              <a:t>He </a:t>
            </a:r>
            <a:r>
              <a:rPr sz="1200" spc="-5" dirty="0">
                <a:latin typeface="Times New Roman"/>
                <a:cs typeface="Times New Roman"/>
              </a:rPr>
              <a:t>should use his best efforts to restrain and  prevent his client from restoring to unfair practices in relation to the court. An  advocate should not consider himself mere mouthpiece of the client and should  exercise his own judgment in the use of restrained language </a:t>
            </a:r>
            <a:r>
              <a:rPr sz="1200" dirty="0">
                <a:latin typeface="Times New Roman"/>
                <a:cs typeface="Times New Roman"/>
              </a:rPr>
              <a:t>during </a:t>
            </a:r>
            <a:r>
              <a:rPr sz="1200" spc="-5" dirty="0">
                <a:latin typeface="Times New Roman"/>
                <a:cs typeface="Times New Roman"/>
              </a:rPr>
              <a:t>arguments in the  court.</a:t>
            </a:r>
            <a:endParaRPr sz="1200">
              <a:latin typeface="Times New Roman"/>
              <a:cs typeface="Times New Roman"/>
            </a:endParaRPr>
          </a:p>
          <a:p>
            <a:pPr>
              <a:lnSpc>
                <a:spcPct val="100000"/>
              </a:lnSpc>
              <a:spcBef>
                <a:spcPts val="55"/>
              </a:spcBef>
            </a:pPr>
            <a:endParaRPr sz="1750">
              <a:latin typeface="Times New Roman"/>
              <a:cs typeface="Times New Roman"/>
            </a:endParaRPr>
          </a:p>
          <a:p>
            <a:pPr marL="12700" marR="6985" algn="just">
              <a:lnSpc>
                <a:spcPct val="143900"/>
              </a:lnSpc>
            </a:pPr>
            <a:r>
              <a:rPr sz="1200" spc="-5" dirty="0">
                <a:latin typeface="Times New Roman"/>
                <a:cs typeface="Times New Roman"/>
              </a:rPr>
              <a:t>Besides, the court acts </a:t>
            </a:r>
            <a:r>
              <a:rPr sz="1200" dirty="0">
                <a:latin typeface="Times New Roman"/>
                <a:cs typeface="Times New Roman"/>
              </a:rPr>
              <a:t>on </a:t>
            </a:r>
            <a:r>
              <a:rPr sz="1200" spc="-5" dirty="0">
                <a:latin typeface="Times New Roman"/>
                <a:cs typeface="Times New Roman"/>
              </a:rPr>
              <a:t>the statements of the advocates and therefore </a:t>
            </a:r>
            <a:r>
              <a:rPr sz="1200" dirty="0">
                <a:latin typeface="Times New Roman"/>
                <a:cs typeface="Times New Roman"/>
              </a:rPr>
              <a:t>the </a:t>
            </a:r>
            <a:r>
              <a:rPr sz="1200" spc="-5" dirty="0">
                <a:latin typeface="Times New Roman"/>
                <a:cs typeface="Times New Roman"/>
              </a:rPr>
              <a:t>advocates  are </a:t>
            </a:r>
            <a:r>
              <a:rPr sz="1200" dirty="0">
                <a:latin typeface="Times New Roman"/>
                <a:cs typeface="Times New Roman"/>
              </a:rPr>
              <a:t>under </a:t>
            </a:r>
            <a:r>
              <a:rPr sz="1200" spc="-5" dirty="0">
                <a:latin typeface="Times New Roman"/>
                <a:cs typeface="Times New Roman"/>
              </a:rPr>
              <a:t>obligation to be absolutely fair to the court. They are required to make  accurate statements of facts and should not twist them. An advocate is </a:t>
            </a:r>
            <a:r>
              <a:rPr sz="1200" dirty="0">
                <a:latin typeface="Times New Roman"/>
                <a:cs typeface="Times New Roman"/>
              </a:rPr>
              <a:t>under </a:t>
            </a:r>
            <a:r>
              <a:rPr sz="1200" spc="5" dirty="0">
                <a:latin typeface="Times New Roman"/>
                <a:cs typeface="Times New Roman"/>
              </a:rPr>
              <a:t>duty </a:t>
            </a:r>
            <a:r>
              <a:rPr sz="1200" dirty="0">
                <a:latin typeface="Times New Roman"/>
                <a:cs typeface="Times New Roman"/>
              </a:rPr>
              <a:t>not  </a:t>
            </a:r>
            <a:r>
              <a:rPr sz="1200" spc="-5" dirty="0">
                <a:latin typeface="Times New Roman"/>
                <a:cs typeface="Times New Roman"/>
              </a:rPr>
              <a:t>to misguide the court.</a:t>
            </a:r>
            <a:endParaRPr sz="1200">
              <a:latin typeface="Times New Roman"/>
              <a:cs typeface="Times New Roman"/>
            </a:endParaRPr>
          </a:p>
          <a:p>
            <a:pPr>
              <a:lnSpc>
                <a:spcPct val="100000"/>
              </a:lnSpc>
              <a:spcBef>
                <a:spcPts val="45"/>
              </a:spcBef>
            </a:pPr>
            <a:endParaRPr sz="1750">
              <a:latin typeface="Times New Roman"/>
              <a:cs typeface="Times New Roman"/>
            </a:endParaRPr>
          </a:p>
          <a:p>
            <a:pPr marL="12700" marR="8255" algn="just">
              <a:lnSpc>
                <a:spcPct val="143800"/>
              </a:lnSpc>
            </a:pPr>
            <a:r>
              <a:rPr sz="1200" spc="-5" dirty="0">
                <a:latin typeface="Times New Roman"/>
                <a:cs typeface="Times New Roman"/>
              </a:rPr>
              <a:t>An advocate should not be servile and in case there is proper ground for complaint  against a judicial officer, it is not </a:t>
            </a:r>
            <a:r>
              <a:rPr sz="1200" dirty="0">
                <a:latin typeface="Times New Roman"/>
                <a:cs typeface="Times New Roman"/>
              </a:rPr>
              <a:t>only </a:t>
            </a:r>
            <a:r>
              <a:rPr sz="1200" spc="-5" dirty="0">
                <a:latin typeface="Times New Roman"/>
                <a:cs typeface="Times New Roman"/>
              </a:rPr>
              <a:t>his right </a:t>
            </a:r>
            <a:r>
              <a:rPr sz="1200" dirty="0">
                <a:latin typeface="Times New Roman"/>
                <a:cs typeface="Times New Roman"/>
              </a:rPr>
              <a:t>but </a:t>
            </a:r>
            <a:r>
              <a:rPr sz="1200" spc="-5" dirty="0">
                <a:latin typeface="Times New Roman"/>
                <a:cs typeface="Times New Roman"/>
              </a:rPr>
              <a:t>also </a:t>
            </a:r>
            <a:r>
              <a:rPr sz="1200" dirty="0">
                <a:latin typeface="Times New Roman"/>
                <a:cs typeface="Times New Roman"/>
              </a:rPr>
              <a:t>duty </a:t>
            </a:r>
            <a:r>
              <a:rPr sz="1200" spc="-5" dirty="0">
                <a:latin typeface="Times New Roman"/>
                <a:cs typeface="Times New Roman"/>
              </a:rPr>
              <a:t>to submit his grievances  to the proper authorities. He should always bear in mind that he is an officer of the  court and part of the administration of justice. </a:t>
            </a:r>
            <a:r>
              <a:rPr sz="1200" spc="-15" dirty="0">
                <a:latin typeface="Times New Roman"/>
                <a:cs typeface="Times New Roman"/>
              </a:rPr>
              <a:t>If </a:t>
            </a:r>
            <a:r>
              <a:rPr sz="1200" spc="-5" dirty="0">
                <a:latin typeface="Times New Roman"/>
                <a:cs typeface="Times New Roman"/>
              </a:rPr>
              <a:t>the courts </a:t>
            </a:r>
            <a:r>
              <a:rPr sz="1200" dirty="0">
                <a:latin typeface="Times New Roman"/>
                <a:cs typeface="Times New Roman"/>
              </a:rPr>
              <a:t>or </a:t>
            </a:r>
            <a:r>
              <a:rPr sz="1200" spc="-5" dirty="0">
                <a:latin typeface="Times New Roman"/>
                <a:cs typeface="Times New Roman"/>
              </a:rPr>
              <a:t>judges are not  respected, the </a:t>
            </a:r>
            <a:r>
              <a:rPr sz="1200" dirty="0">
                <a:latin typeface="Times New Roman"/>
                <a:cs typeface="Times New Roman"/>
              </a:rPr>
              <a:t>whole </a:t>
            </a:r>
            <a:r>
              <a:rPr sz="1200" spc="-5" dirty="0">
                <a:latin typeface="Times New Roman"/>
                <a:cs typeface="Times New Roman"/>
              </a:rPr>
              <a:t>administration of justice, of which </a:t>
            </a:r>
            <a:r>
              <a:rPr sz="1200" dirty="0">
                <a:latin typeface="Times New Roman"/>
                <a:cs typeface="Times New Roman"/>
              </a:rPr>
              <a:t>he </a:t>
            </a:r>
            <a:r>
              <a:rPr sz="1200" spc="-5" dirty="0">
                <a:latin typeface="Times New Roman"/>
                <a:cs typeface="Times New Roman"/>
              </a:rPr>
              <a:t>is a part, will result in the  complete death of </a:t>
            </a:r>
            <a:r>
              <a:rPr sz="1200" dirty="0">
                <a:latin typeface="Times New Roman"/>
                <a:cs typeface="Times New Roman"/>
              </a:rPr>
              <a:t>the rule </a:t>
            </a:r>
            <a:r>
              <a:rPr sz="1200" spc="-5" dirty="0">
                <a:latin typeface="Times New Roman"/>
                <a:cs typeface="Times New Roman"/>
              </a:rPr>
              <a:t>of</a:t>
            </a:r>
            <a:r>
              <a:rPr sz="1200" spc="-15" dirty="0">
                <a:latin typeface="Times New Roman"/>
                <a:cs typeface="Times New Roman"/>
              </a:rPr>
              <a:t> </a:t>
            </a:r>
            <a:r>
              <a:rPr sz="1200" spc="-5" dirty="0">
                <a:latin typeface="Times New Roman"/>
                <a:cs typeface="Times New Roman"/>
              </a:rPr>
              <a:t>law.</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14</a:t>
            </a:fld>
            <a:endParaRPr spc="-5"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08739"/>
            <a:ext cx="5301615" cy="3968115"/>
          </a:xfrm>
          <a:prstGeom prst="rect">
            <a:avLst/>
          </a:prstGeom>
        </p:spPr>
        <p:txBody>
          <a:bodyPr vert="horz" wrap="square" lIns="0" tIns="12065" rIns="0" bIns="0" rtlCol="0">
            <a:spAutoFit/>
          </a:bodyPr>
          <a:lstStyle/>
          <a:p>
            <a:pPr marL="12700" marR="5715" algn="just">
              <a:lnSpc>
                <a:spcPct val="143700"/>
              </a:lnSpc>
              <a:spcBef>
                <a:spcPts val="95"/>
              </a:spcBef>
            </a:pPr>
            <a:r>
              <a:rPr sz="1200" dirty="0">
                <a:latin typeface="Times New Roman"/>
                <a:cs typeface="Times New Roman"/>
              </a:rPr>
              <a:t>Many </a:t>
            </a:r>
            <a:r>
              <a:rPr sz="1200" spc="-5" dirty="0">
                <a:latin typeface="Times New Roman"/>
                <a:cs typeface="Times New Roman"/>
              </a:rPr>
              <a:t>duties of the lawyers to the court are confined </a:t>
            </a:r>
            <a:r>
              <a:rPr sz="1200" dirty="0">
                <a:latin typeface="Times New Roman"/>
                <a:cs typeface="Times New Roman"/>
              </a:rPr>
              <a:t>by </a:t>
            </a:r>
            <a:r>
              <a:rPr sz="1200" spc="-5" dirty="0">
                <a:latin typeface="Times New Roman"/>
                <a:cs typeface="Times New Roman"/>
              </a:rPr>
              <a:t>the Bar Council of </a:t>
            </a:r>
            <a:r>
              <a:rPr sz="1200" spc="-10" dirty="0">
                <a:latin typeface="Times New Roman"/>
                <a:cs typeface="Times New Roman"/>
              </a:rPr>
              <a:t>India. </a:t>
            </a:r>
            <a:r>
              <a:rPr sz="1200" dirty="0">
                <a:latin typeface="Times New Roman"/>
                <a:cs typeface="Times New Roman"/>
              </a:rPr>
              <a:t>The  </a:t>
            </a:r>
            <a:r>
              <a:rPr sz="1200" spc="-5" dirty="0">
                <a:latin typeface="Times New Roman"/>
                <a:cs typeface="Times New Roman"/>
              </a:rPr>
              <a:t>breach of </a:t>
            </a:r>
            <a:r>
              <a:rPr sz="1200" dirty="0">
                <a:latin typeface="Times New Roman"/>
                <a:cs typeface="Times New Roman"/>
              </a:rPr>
              <a:t>such </a:t>
            </a:r>
            <a:r>
              <a:rPr sz="1200" spc="-5" dirty="0">
                <a:latin typeface="Times New Roman"/>
                <a:cs typeface="Times New Roman"/>
              </a:rPr>
              <a:t>duties </a:t>
            </a:r>
            <a:r>
              <a:rPr sz="1200" dirty="0">
                <a:latin typeface="Times New Roman"/>
                <a:cs typeface="Times New Roman"/>
              </a:rPr>
              <a:t>is </a:t>
            </a:r>
            <a:r>
              <a:rPr sz="1200" spc="-5" dirty="0">
                <a:latin typeface="Times New Roman"/>
                <a:cs typeface="Times New Roman"/>
              </a:rPr>
              <a:t>taken as professional misconduct and it is punished in  accordance with the </a:t>
            </a:r>
            <a:r>
              <a:rPr sz="1200" dirty="0">
                <a:latin typeface="Times New Roman"/>
                <a:cs typeface="Times New Roman"/>
              </a:rPr>
              <a:t>provisions </a:t>
            </a:r>
            <a:r>
              <a:rPr sz="1200" spc="-5" dirty="0">
                <a:latin typeface="Times New Roman"/>
                <a:cs typeface="Times New Roman"/>
              </a:rPr>
              <a:t>of the Advocates Act. Actually, self restrain and  respectful attitude towards the court, presentation of correct facts and law with a  balance mind and </a:t>
            </a:r>
            <a:r>
              <a:rPr sz="1200" dirty="0">
                <a:latin typeface="Times New Roman"/>
                <a:cs typeface="Times New Roman"/>
              </a:rPr>
              <a:t>without </a:t>
            </a:r>
            <a:r>
              <a:rPr sz="1200" spc="-5" dirty="0">
                <a:latin typeface="Times New Roman"/>
                <a:cs typeface="Times New Roman"/>
              </a:rPr>
              <a:t>over statement, suppression, distortion or embellishments  are requisites of good advocacy. </a:t>
            </a:r>
            <a:r>
              <a:rPr sz="1200" spc="-15" dirty="0">
                <a:latin typeface="Times New Roman"/>
                <a:cs typeface="Times New Roman"/>
              </a:rPr>
              <a:t>It </a:t>
            </a:r>
            <a:r>
              <a:rPr sz="1200" spc="-5" dirty="0">
                <a:latin typeface="Times New Roman"/>
                <a:cs typeface="Times New Roman"/>
              </a:rPr>
              <a:t>is the </a:t>
            </a:r>
            <a:r>
              <a:rPr sz="1200" dirty="0">
                <a:latin typeface="Times New Roman"/>
                <a:cs typeface="Times New Roman"/>
              </a:rPr>
              <a:t>duty </a:t>
            </a:r>
            <a:r>
              <a:rPr sz="1200" spc="-5" dirty="0">
                <a:latin typeface="Times New Roman"/>
                <a:cs typeface="Times New Roman"/>
              </a:rPr>
              <a:t>of lawyer to uphold the dignity and  decorum </a:t>
            </a:r>
            <a:r>
              <a:rPr sz="1200" dirty="0">
                <a:latin typeface="Times New Roman"/>
                <a:cs typeface="Times New Roman"/>
              </a:rPr>
              <a:t>of </a:t>
            </a:r>
            <a:r>
              <a:rPr sz="1200" spc="-5" dirty="0">
                <a:latin typeface="Times New Roman"/>
                <a:cs typeface="Times New Roman"/>
              </a:rPr>
              <a:t>the court </a:t>
            </a:r>
            <a:r>
              <a:rPr sz="1200" dirty="0">
                <a:latin typeface="Times New Roman"/>
                <a:cs typeface="Times New Roman"/>
              </a:rPr>
              <a:t>and </a:t>
            </a:r>
            <a:r>
              <a:rPr sz="1200" spc="-5" dirty="0">
                <a:latin typeface="Times New Roman"/>
                <a:cs typeface="Times New Roman"/>
              </a:rPr>
              <a:t>must not do anything which brings the court itself in to  dispute.</a:t>
            </a:r>
            <a:endParaRPr sz="1200">
              <a:latin typeface="Times New Roman"/>
              <a:cs typeface="Times New Roman"/>
            </a:endParaRPr>
          </a:p>
          <a:p>
            <a:pPr marL="12700" marR="6985" algn="just">
              <a:lnSpc>
                <a:spcPct val="143300"/>
              </a:lnSpc>
              <a:spcBef>
                <a:spcPts val="10"/>
              </a:spcBef>
            </a:pPr>
            <a:r>
              <a:rPr sz="1200" spc="-5" dirty="0">
                <a:latin typeface="Times New Roman"/>
                <a:cs typeface="Times New Roman"/>
              </a:rPr>
              <a:t>Mutual respect is </a:t>
            </a:r>
            <a:r>
              <a:rPr sz="1200" dirty="0">
                <a:latin typeface="Times New Roman"/>
                <a:cs typeface="Times New Roman"/>
              </a:rPr>
              <a:t>necessary </a:t>
            </a:r>
            <a:r>
              <a:rPr sz="1200" spc="-5" dirty="0">
                <a:latin typeface="Times New Roman"/>
                <a:cs typeface="Times New Roman"/>
              </a:rPr>
              <a:t>for the maintenance of the cordial relations between </a:t>
            </a:r>
            <a:r>
              <a:rPr sz="1200" dirty="0">
                <a:latin typeface="Times New Roman"/>
                <a:cs typeface="Times New Roman"/>
              </a:rPr>
              <a:t>the  </a:t>
            </a:r>
            <a:r>
              <a:rPr sz="1200" spc="-5" dirty="0">
                <a:latin typeface="Times New Roman"/>
                <a:cs typeface="Times New Roman"/>
              </a:rPr>
              <a:t>bench and the</a:t>
            </a:r>
            <a:r>
              <a:rPr sz="1200" dirty="0">
                <a:latin typeface="Times New Roman"/>
                <a:cs typeface="Times New Roman"/>
              </a:rPr>
              <a:t> </a:t>
            </a:r>
            <a:r>
              <a:rPr sz="1200" spc="-5" dirty="0">
                <a:latin typeface="Times New Roman"/>
                <a:cs typeface="Times New Roman"/>
              </a:rPr>
              <a:t>bar.</a:t>
            </a:r>
            <a:endParaRPr sz="1200">
              <a:latin typeface="Times New Roman"/>
              <a:cs typeface="Times New Roman"/>
            </a:endParaRPr>
          </a:p>
          <a:p>
            <a:pPr marL="12700" marR="5080" algn="just">
              <a:lnSpc>
                <a:spcPct val="143700"/>
              </a:lnSpc>
              <a:spcBef>
                <a:spcPts val="5"/>
              </a:spcBef>
            </a:pPr>
            <a:r>
              <a:rPr sz="1200" spc="-5" dirty="0">
                <a:latin typeface="Times New Roman"/>
                <a:cs typeface="Times New Roman"/>
              </a:rPr>
              <a:t>On account of such importance of the judges in the maintenance of the </a:t>
            </a:r>
            <a:r>
              <a:rPr sz="1200" dirty="0">
                <a:latin typeface="Times New Roman"/>
                <a:cs typeface="Times New Roman"/>
              </a:rPr>
              <a:t>orderly  </a:t>
            </a:r>
            <a:r>
              <a:rPr sz="1200" spc="-5" dirty="0">
                <a:latin typeface="Times New Roman"/>
                <a:cs typeface="Times New Roman"/>
              </a:rPr>
              <a:t>society, it is the </a:t>
            </a:r>
            <a:r>
              <a:rPr sz="1200" dirty="0">
                <a:latin typeface="Times New Roman"/>
                <a:cs typeface="Times New Roman"/>
              </a:rPr>
              <a:t>duty of </a:t>
            </a:r>
            <a:r>
              <a:rPr sz="1200" spc="-5" dirty="0">
                <a:latin typeface="Times New Roman"/>
                <a:cs typeface="Times New Roman"/>
              </a:rPr>
              <a:t>the lawyers to </a:t>
            </a:r>
            <a:r>
              <a:rPr sz="1200" dirty="0">
                <a:latin typeface="Times New Roman"/>
                <a:cs typeface="Times New Roman"/>
              </a:rPr>
              <a:t>play </a:t>
            </a:r>
            <a:r>
              <a:rPr sz="1200" spc="-5" dirty="0">
                <a:latin typeface="Times New Roman"/>
                <a:cs typeface="Times New Roman"/>
              </a:rPr>
              <a:t>constructive role in the administrative of  justice. </a:t>
            </a:r>
            <a:r>
              <a:rPr sz="1200" dirty="0">
                <a:latin typeface="Times New Roman"/>
                <a:cs typeface="Times New Roman"/>
              </a:rPr>
              <a:t>They </a:t>
            </a:r>
            <a:r>
              <a:rPr sz="1200" spc="-5" dirty="0">
                <a:latin typeface="Times New Roman"/>
                <a:cs typeface="Times New Roman"/>
              </a:rPr>
              <a:t>must be respectful to the judges but at the same time, in case of proper  ground for complaint against a judge, </a:t>
            </a:r>
            <a:r>
              <a:rPr sz="1200" dirty="0">
                <a:latin typeface="Times New Roman"/>
                <a:cs typeface="Times New Roman"/>
              </a:rPr>
              <a:t>they should </a:t>
            </a:r>
            <a:r>
              <a:rPr sz="1200" spc="-5" dirty="0">
                <a:latin typeface="Times New Roman"/>
                <a:cs typeface="Times New Roman"/>
              </a:rPr>
              <a:t>submit the complaint to the proper  authority in proper</a:t>
            </a:r>
            <a:r>
              <a:rPr sz="1200" spc="-20" dirty="0">
                <a:latin typeface="Times New Roman"/>
                <a:cs typeface="Times New Roman"/>
              </a:rPr>
              <a:t> </a:t>
            </a:r>
            <a:r>
              <a:rPr sz="1200" spc="-5" dirty="0">
                <a:latin typeface="Times New Roman"/>
                <a:cs typeface="Times New Roman"/>
              </a:rPr>
              <a:t>manner.</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15</a:t>
            </a:fld>
            <a:endParaRPr spc="-5"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87988"/>
            <a:ext cx="5301615" cy="8378825"/>
          </a:xfrm>
          <a:prstGeom prst="rect">
            <a:avLst/>
          </a:prstGeom>
        </p:spPr>
        <p:txBody>
          <a:bodyPr vert="horz" wrap="square" lIns="0" tIns="12700" rIns="0" bIns="0" rtlCol="0">
            <a:spAutoFit/>
          </a:bodyPr>
          <a:lstStyle/>
          <a:p>
            <a:pPr algn="ctr">
              <a:lnSpc>
                <a:spcPct val="100000"/>
              </a:lnSpc>
              <a:spcBef>
                <a:spcPts val="100"/>
              </a:spcBef>
            </a:pPr>
            <a:r>
              <a:rPr sz="1400" b="1" u="heavy" spc="-5" dirty="0">
                <a:uFill>
                  <a:solidFill>
                    <a:srgbClr val="000000"/>
                  </a:solidFill>
                </a:uFill>
                <a:latin typeface="Times New Roman"/>
                <a:cs typeface="Times New Roman"/>
              </a:rPr>
              <a:t>CONTEMPT </a:t>
            </a:r>
            <a:r>
              <a:rPr sz="1400" b="1" u="heavy" dirty="0">
                <a:uFill>
                  <a:solidFill>
                    <a:srgbClr val="000000"/>
                  </a:solidFill>
                </a:uFill>
                <a:latin typeface="Times New Roman"/>
                <a:cs typeface="Times New Roman"/>
              </a:rPr>
              <a:t>OF</a:t>
            </a:r>
            <a:r>
              <a:rPr sz="1400" b="1" u="heavy" spc="-15" dirty="0">
                <a:uFill>
                  <a:solidFill>
                    <a:srgbClr val="000000"/>
                  </a:solidFill>
                </a:uFill>
                <a:latin typeface="Times New Roman"/>
                <a:cs typeface="Times New Roman"/>
              </a:rPr>
              <a:t> </a:t>
            </a:r>
            <a:r>
              <a:rPr sz="1400" b="1" u="heavy" spc="-5" dirty="0">
                <a:uFill>
                  <a:solidFill>
                    <a:srgbClr val="000000"/>
                  </a:solidFill>
                </a:uFill>
                <a:latin typeface="Times New Roman"/>
                <a:cs typeface="Times New Roman"/>
              </a:rPr>
              <a:t>COURT</a:t>
            </a:r>
            <a:endParaRPr sz="1400">
              <a:latin typeface="Times New Roman"/>
              <a:cs typeface="Times New Roman"/>
            </a:endParaRPr>
          </a:p>
          <a:p>
            <a:pPr>
              <a:lnSpc>
                <a:spcPct val="100000"/>
              </a:lnSpc>
            </a:pPr>
            <a:endParaRPr sz="1500">
              <a:latin typeface="Times New Roman"/>
              <a:cs typeface="Times New Roman"/>
            </a:endParaRPr>
          </a:p>
          <a:p>
            <a:pPr marL="12700" algn="just">
              <a:lnSpc>
                <a:spcPct val="100000"/>
              </a:lnSpc>
              <a:spcBef>
                <a:spcPts val="925"/>
              </a:spcBef>
            </a:pPr>
            <a:r>
              <a:rPr sz="1200" b="1" u="heavy" spc="-5" dirty="0">
                <a:uFill>
                  <a:solidFill>
                    <a:srgbClr val="000000"/>
                  </a:solidFill>
                </a:uFill>
                <a:latin typeface="Times New Roman"/>
                <a:cs typeface="Times New Roman"/>
              </a:rPr>
              <a:t>Meaning </a:t>
            </a:r>
            <a:r>
              <a:rPr sz="1200" b="1" u="heavy" dirty="0">
                <a:uFill>
                  <a:solidFill>
                    <a:srgbClr val="000000"/>
                  </a:solidFill>
                </a:uFill>
                <a:latin typeface="Times New Roman"/>
                <a:cs typeface="Times New Roman"/>
              </a:rPr>
              <a:t>and</a:t>
            </a:r>
            <a:r>
              <a:rPr sz="1200" b="1" u="heavy" spc="5" dirty="0">
                <a:uFill>
                  <a:solidFill>
                    <a:srgbClr val="000000"/>
                  </a:solidFill>
                </a:uFill>
                <a:latin typeface="Times New Roman"/>
                <a:cs typeface="Times New Roman"/>
              </a:rPr>
              <a:t> </a:t>
            </a:r>
            <a:r>
              <a:rPr sz="1200" b="1" u="heavy" spc="-5" dirty="0">
                <a:uFill>
                  <a:solidFill>
                    <a:srgbClr val="000000"/>
                  </a:solidFill>
                </a:uFill>
                <a:latin typeface="Times New Roman"/>
                <a:cs typeface="Times New Roman"/>
              </a:rPr>
              <a:t>Nature</a:t>
            </a:r>
            <a:endParaRPr sz="1200">
              <a:latin typeface="Times New Roman"/>
              <a:cs typeface="Times New Roman"/>
            </a:endParaRPr>
          </a:p>
          <a:p>
            <a:pPr>
              <a:lnSpc>
                <a:spcPct val="100000"/>
              </a:lnSpc>
              <a:spcBef>
                <a:spcPts val="35"/>
              </a:spcBef>
            </a:pPr>
            <a:endParaRPr sz="1750">
              <a:latin typeface="Times New Roman"/>
              <a:cs typeface="Times New Roman"/>
            </a:endParaRPr>
          </a:p>
          <a:p>
            <a:pPr marL="12700" marR="6350" algn="just">
              <a:lnSpc>
                <a:spcPct val="143700"/>
              </a:lnSpc>
            </a:pPr>
            <a:r>
              <a:rPr sz="1200" spc="-5" dirty="0">
                <a:latin typeface="Times New Roman"/>
                <a:cs typeface="Times New Roman"/>
              </a:rPr>
              <a:t>The Contempt of Court Act, 1971 defines contempt of court </a:t>
            </a:r>
            <a:r>
              <a:rPr sz="1200" dirty="0">
                <a:latin typeface="Times New Roman"/>
                <a:cs typeface="Times New Roman"/>
              </a:rPr>
              <a:t>for </a:t>
            </a:r>
            <a:r>
              <a:rPr sz="1200" spc="-5" dirty="0">
                <a:latin typeface="Times New Roman"/>
                <a:cs typeface="Times New Roman"/>
              </a:rPr>
              <a:t>the first time. There is  no statutory definition of contempt of court. Whatever definition provided under  under this act is not a </a:t>
            </a:r>
            <a:r>
              <a:rPr sz="1200" dirty="0">
                <a:latin typeface="Times New Roman"/>
                <a:cs typeface="Times New Roman"/>
              </a:rPr>
              <a:t>definition </a:t>
            </a:r>
            <a:r>
              <a:rPr sz="1200" spc="-5" dirty="0">
                <a:latin typeface="Times New Roman"/>
                <a:cs typeface="Times New Roman"/>
              </a:rPr>
              <a:t>but </a:t>
            </a:r>
            <a:r>
              <a:rPr sz="1200" dirty="0">
                <a:latin typeface="Times New Roman"/>
                <a:cs typeface="Times New Roman"/>
              </a:rPr>
              <a:t>only </a:t>
            </a:r>
            <a:r>
              <a:rPr sz="1200" spc="-5" dirty="0">
                <a:latin typeface="Times New Roman"/>
                <a:cs typeface="Times New Roman"/>
              </a:rPr>
              <a:t>classification of the term </a:t>
            </a:r>
            <a:r>
              <a:rPr sz="1200" dirty="0">
                <a:latin typeface="Times New Roman"/>
                <a:cs typeface="Times New Roman"/>
              </a:rPr>
              <a:t>contempt </a:t>
            </a:r>
            <a:r>
              <a:rPr sz="1200" spc="-5" dirty="0">
                <a:latin typeface="Times New Roman"/>
                <a:cs typeface="Times New Roman"/>
              </a:rPr>
              <a:t>of court.  Contempt of court in general means to offend the </a:t>
            </a:r>
            <a:r>
              <a:rPr sz="1200" dirty="0">
                <a:latin typeface="Times New Roman"/>
                <a:cs typeface="Times New Roman"/>
              </a:rPr>
              <a:t>dignity </a:t>
            </a:r>
            <a:r>
              <a:rPr sz="1200" spc="-5" dirty="0">
                <a:latin typeface="Times New Roman"/>
                <a:cs typeface="Times New Roman"/>
              </a:rPr>
              <a:t>of the court </a:t>
            </a:r>
            <a:r>
              <a:rPr sz="1200" dirty="0">
                <a:latin typeface="Times New Roman"/>
                <a:cs typeface="Times New Roman"/>
              </a:rPr>
              <a:t>and </a:t>
            </a:r>
            <a:r>
              <a:rPr sz="1200" spc="-5" dirty="0">
                <a:latin typeface="Times New Roman"/>
                <a:cs typeface="Times New Roman"/>
              </a:rPr>
              <a:t>lower </a:t>
            </a:r>
            <a:r>
              <a:rPr sz="1200" dirty="0">
                <a:latin typeface="Times New Roman"/>
                <a:cs typeface="Times New Roman"/>
              </a:rPr>
              <a:t>the  </a:t>
            </a:r>
            <a:r>
              <a:rPr sz="1200" spc="-5" dirty="0">
                <a:latin typeface="Times New Roman"/>
                <a:cs typeface="Times New Roman"/>
              </a:rPr>
              <a:t>prestige of the</a:t>
            </a:r>
            <a:r>
              <a:rPr sz="1200" spc="-10" dirty="0">
                <a:latin typeface="Times New Roman"/>
                <a:cs typeface="Times New Roman"/>
              </a:rPr>
              <a:t> </a:t>
            </a:r>
            <a:r>
              <a:rPr sz="1200" spc="-5" dirty="0">
                <a:latin typeface="Times New Roman"/>
                <a:cs typeface="Times New Roman"/>
              </a:rPr>
              <a:t>court.</a:t>
            </a:r>
            <a:endParaRPr sz="1200">
              <a:latin typeface="Times New Roman"/>
              <a:cs typeface="Times New Roman"/>
            </a:endParaRPr>
          </a:p>
          <a:p>
            <a:pPr>
              <a:lnSpc>
                <a:spcPct val="100000"/>
              </a:lnSpc>
            </a:pPr>
            <a:endParaRPr sz="1800">
              <a:latin typeface="Times New Roman"/>
              <a:cs typeface="Times New Roman"/>
            </a:endParaRPr>
          </a:p>
          <a:p>
            <a:pPr marL="12700" marR="5715" algn="just">
              <a:lnSpc>
                <a:spcPct val="143700"/>
              </a:lnSpc>
            </a:pPr>
            <a:r>
              <a:rPr sz="1200" dirty="0">
                <a:latin typeface="Times New Roman"/>
                <a:cs typeface="Times New Roman"/>
              </a:rPr>
              <a:t>Halsbury </a:t>
            </a:r>
            <a:r>
              <a:rPr sz="1200" spc="-5" dirty="0">
                <a:latin typeface="Times New Roman"/>
                <a:cs typeface="Times New Roman"/>
              </a:rPr>
              <a:t>defines as follow </a:t>
            </a:r>
            <a:r>
              <a:rPr sz="1200" dirty="0">
                <a:latin typeface="Times New Roman"/>
                <a:cs typeface="Times New Roman"/>
              </a:rPr>
              <a:t>“any </a:t>
            </a:r>
            <a:r>
              <a:rPr sz="1200" spc="-5" dirty="0">
                <a:latin typeface="Times New Roman"/>
                <a:cs typeface="Times New Roman"/>
              </a:rPr>
              <a:t>act done or writing publish which is calculated to  bring a pole or judge into content or lower his </a:t>
            </a:r>
            <a:r>
              <a:rPr sz="1200" dirty="0">
                <a:latin typeface="Times New Roman"/>
                <a:cs typeface="Times New Roman"/>
              </a:rPr>
              <a:t>authority </a:t>
            </a:r>
            <a:r>
              <a:rPr sz="1200" spc="-5" dirty="0">
                <a:latin typeface="Times New Roman"/>
                <a:cs typeface="Times New Roman"/>
              </a:rPr>
              <a:t>or to interfere with the due  course of justice </a:t>
            </a:r>
            <a:r>
              <a:rPr sz="1200" dirty="0">
                <a:latin typeface="Times New Roman"/>
                <a:cs typeface="Times New Roman"/>
              </a:rPr>
              <a:t>or </a:t>
            </a:r>
            <a:r>
              <a:rPr sz="1200" spc="-5" dirty="0">
                <a:latin typeface="Times New Roman"/>
                <a:cs typeface="Times New Roman"/>
              </a:rPr>
              <a:t>the lawful process </a:t>
            </a:r>
            <a:r>
              <a:rPr sz="1200" dirty="0">
                <a:latin typeface="Times New Roman"/>
                <a:cs typeface="Times New Roman"/>
              </a:rPr>
              <a:t>of </a:t>
            </a:r>
            <a:r>
              <a:rPr sz="1200" spc="-5" dirty="0">
                <a:latin typeface="Times New Roman"/>
                <a:cs typeface="Times New Roman"/>
              </a:rPr>
              <a:t>the court is contempt of</a:t>
            </a:r>
            <a:r>
              <a:rPr sz="1200" spc="65" dirty="0">
                <a:latin typeface="Times New Roman"/>
                <a:cs typeface="Times New Roman"/>
              </a:rPr>
              <a:t> </a:t>
            </a:r>
            <a:r>
              <a:rPr sz="1200" spc="-5" dirty="0">
                <a:latin typeface="Times New Roman"/>
                <a:cs typeface="Times New Roman"/>
              </a:rPr>
              <a:t>court.”</a:t>
            </a:r>
            <a:endParaRPr sz="1200">
              <a:latin typeface="Times New Roman"/>
              <a:cs typeface="Times New Roman"/>
            </a:endParaRPr>
          </a:p>
          <a:p>
            <a:pPr>
              <a:lnSpc>
                <a:spcPct val="100000"/>
              </a:lnSpc>
            </a:pPr>
            <a:endParaRPr sz="1800">
              <a:latin typeface="Times New Roman"/>
              <a:cs typeface="Times New Roman"/>
            </a:endParaRPr>
          </a:p>
          <a:p>
            <a:pPr marL="12700" marR="6350" algn="just">
              <a:lnSpc>
                <a:spcPct val="143900"/>
              </a:lnSpc>
            </a:pPr>
            <a:r>
              <a:rPr sz="1200" spc="-5" dirty="0">
                <a:latin typeface="Times New Roman"/>
                <a:cs typeface="Times New Roman"/>
              </a:rPr>
              <a:t>Contempt of court is disobedience to court </a:t>
            </a:r>
            <a:r>
              <a:rPr sz="1200" dirty="0">
                <a:latin typeface="Times New Roman"/>
                <a:cs typeface="Times New Roman"/>
              </a:rPr>
              <a:t>by </a:t>
            </a:r>
            <a:r>
              <a:rPr sz="1200" spc="-5" dirty="0">
                <a:latin typeface="Times New Roman"/>
                <a:cs typeface="Times New Roman"/>
              </a:rPr>
              <a:t>acting in opposition to </a:t>
            </a:r>
            <a:r>
              <a:rPr sz="1200" spc="-10" dirty="0">
                <a:latin typeface="Times New Roman"/>
                <a:cs typeface="Times New Roman"/>
              </a:rPr>
              <a:t>the </a:t>
            </a:r>
            <a:r>
              <a:rPr sz="1200" spc="-5" dirty="0">
                <a:latin typeface="Times New Roman"/>
                <a:cs typeface="Times New Roman"/>
              </a:rPr>
              <a:t>authority,  justice and </a:t>
            </a:r>
            <a:r>
              <a:rPr sz="1200" dirty="0">
                <a:latin typeface="Times New Roman"/>
                <a:cs typeface="Times New Roman"/>
              </a:rPr>
              <a:t>dignity </a:t>
            </a:r>
            <a:r>
              <a:rPr sz="1200" spc="-5" dirty="0">
                <a:latin typeface="Times New Roman"/>
                <a:cs typeface="Times New Roman"/>
              </a:rPr>
              <a:t>thereof. </a:t>
            </a:r>
            <a:r>
              <a:rPr sz="1200" spc="-15" dirty="0">
                <a:latin typeface="Times New Roman"/>
                <a:cs typeface="Times New Roman"/>
              </a:rPr>
              <a:t>It </a:t>
            </a:r>
            <a:r>
              <a:rPr sz="1200" spc="-5" dirty="0">
                <a:latin typeface="Times New Roman"/>
                <a:cs typeface="Times New Roman"/>
              </a:rPr>
              <a:t>signifies a willful disregard </a:t>
            </a:r>
            <a:r>
              <a:rPr sz="1200" dirty="0">
                <a:latin typeface="Times New Roman"/>
                <a:cs typeface="Times New Roman"/>
              </a:rPr>
              <a:t>or disobedience </a:t>
            </a:r>
            <a:r>
              <a:rPr sz="1200" spc="-5" dirty="0">
                <a:latin typeface="Times New Roman"/>
                <a:cs typeface="Times New Roman"/>
              </a:rPr>
              <a:t>of courts  order. </a:t>
            </a:r>
            <a:r>
              <a:rPr sz="1200" dirty="0">
                <a:latin typeface="Times New Roman"/>
                <a:cs typeface="Times New Roman"/>
              </a:rPr>
              <a:t>Section </a:t>
            </a:r>
            <a:r>
              <a:rPr sz="1200" spc="-5" dirty="0">
                <a:latin typeface="Times New Roman"/>
                <a:cs typeface="Times New Roman"/>
              </a:rPr>
              <a:t>2(a) of </a:t>
            </a:r>
            <a:r>
              <a:rPr sz="1200" dirty="0">
                <a:latin typeface="Times New Roman"/>
                <a:cs typeface="Times New Roman"/>
              </a:rPr>
              <a:t>the </a:t>
            </a:r>
            <a:r>
              <a:rPr sz="1200" spc="-5" dirty="0">
                <a:latin typeface="Times New Roman"/>
                <a:cs typeface="Times New Roman"/>
              </a:rPr>
              <a:t>Contempt of Court Act, 1971 defines contempt of court as  civil contempt or criminal</a:t>
            </a:r>
            <a:r>
              <a:rPr sz="1200" spc="10" dirty="0">
                <a:latin typeface="Times New Roman"/>
                <a:cs typeface="Times New Roman"/>
              </a:rPr>
              <a:t> </a:t>
            </a:r>
            <a:r>
              <a:rPr sz="1200" spc="-5" dirty="0">
                <a:latin typeface="Times New Roman"/>
                <a:cs typeface="Times New Roman"/>
              </a:rPr>
              <a:t>contempt.</a:t>
            </a:r>
            <a:endParaRPr sz="1200">
              <a:latin typeface="Times New Roman"/>
              <a:cs typeface="Times New Roman"/>
            </a:endParaRPr>
          </a:p>
          <a:p>
            <a:pPr>
              <a:lnSpc>
                <a:spcPct val="100000"/>
              </a:lnSpc>
            </a:pPr>
            <a:endParaRPr sz="1300">
              <a:latin typeface="Times New Roman"/>
              <a:cs typeface="Times New Roman"/>
            </a:endParaRPr>
          </a:p>
          <a:p>
            <a:pPr>
              <a:lnSpc>
                <a:spcPct val="100000"/>
              </a:lnSpc>
              <a:spcBef>
                <a:spcPts val="20"/>
              </a:spcBef>
            </a:pPr>
            <a:endParaRPr sz="1050">
              <a:latin typeface="Times New Roman"/>
              <a:cs typeface="Times New Roman"/>
            </a:endParaRPr>
          </a:p>
          <a:p>
            <a:pPr marL="12700" algn="just">
              <a:lnSpc>
                <a:spcPct val="100000"/>
              </a:lnSpc>
            </a:pPr>
            <a:r>
              <a:rPr sz="1200" b="1" spc="-5" dirty="0">
                <a:latin typeface="Times New Roman"/>
                <a:cs typeface="Times New Roman"/>
              </a:rPr>
              <a:t>Contempt </a:t>
            </a:r>
            <a:r>
              <a:rPr sz="1200" b="1" dirty="0">
                <a:latin typeface="Times New Roman"/>
                <a:cs typeface="Times New Roman"/>
              </a:rPr>
              <a:t>by</a:t>
            </a:r>
            <a:r>
              <a:rPr sz="1200" b="1" spc="-5" dirty="0">
                <a:latin typeface="Times New Roman"/>
                <a:cs typeface="Times New Roman"/>
              </a:rPr>
              <a:t> Lawyers</a:t>
            </a:r>
            <a:endParaRPr sz="1200">
              <a:latin typeface="Times New Roman"/>
              <a:cs typeface="Times New Roman"/>
            </a:endParaRPr>
          </a:p>
          <a:p>
            <a:pPr>
              <a:lnSpc>
                <a:spcPct val="100000"/>
              </a:lnSpc>
              <a:spcBef>
                <a:spcPts val="35"/>
              </a:spcBef>
            </a:pPr>
            <a:endParaRPr sz="1750">
              <a:latin typeface="Times New Roman"/>
              <a:cs typeface="Times New Roman"/>
            </a:endParaRPr>
          </a:p>
          <a:p>
            <a:pPr marL="12700" marR="5080" algn="just">
              <a:lnSpc>
                <a:spcPct val="143700"/>
              </a:lnSpc>
            </a:pPr>
            <a:r>
              <a:rPr sz="1200" spc="-5" dirty="0">
                <a:latin typeface="Times New Roman"/>
                <a:cs typeface="Times New Roman"/>
              </a:rPr>
              <a:t>On account of nature of </a:t>
            </a:r>
            <a:r>
              <a:rPr sz="1200" dirty="0">
                <a:latin typeface="Times New Roman"/>
                <a:cs typeface="Times New Roman"/>
              </a:rPr>
              <a:t>duty </a:t>
            </a:r>
            <a:r>
              <a:rPr sz="1200" spc="-5" dirty="0">
                <a:latin typeface="Times New Roman"/>
                <a:cs typeface="Times New Roman"/>
              </a:rPr>
              <a:t>to </a:t>
            </a:r>
            <a:r>
              <a:rPr sz="1200" dirty="0">
                <a:latin typeface="Times New Roman"/>
                <a:cs typeface="Times New Roman"/>
              </a:rPr>
              <a:t>be </a:t>
            </a:r>
            <a:r>
              <a:rPr sz="1200" spc="-5" dirty="0">
                <a:latin typeface="Times New Roman"/>
                <a:cs typeface="Times New Roman"/>
              </a:rPr>
              <a:t>discharged </a:t>
            </a:r>
            <a:r>
              <a:rPr sz="1200" spc="5" dirty="0">
                <a:latin typeface="Times New Roman"/>
                <a:cs typeface="Times New Roman"/>
              </a:rPr>
              <a:t>by </a:t>
            </a:r>
            <a:r>
              <a:rPr sz="1200" spc="-5" dirty="0">
                <a:latin typeface="Times New Roman"/>
                <a:cs typeface="Times New Roman"/>
              </a:rPr>
              <a:t>the lawyers and the judges </a:t>
            </a:r>
            <a:r>
              <a:rPr sz="1200" dirty="0">
                <a:latin typeface="Times New Roman"/>
                <a:cs typeface="Times New Roman"/>
              </a:rPr>
              <a:t>they </a:t>
            </a:r>
            <a:r>
              <a:rPr sz="1200" spc="5" dirty="0">
                <a:latin typeface="Times New Roman"/>
                <a:cs typeface="Times New Roman"/>
              </a:rPr>
              <a:t>may  </a:t>
            </a:r>
            <a:r>
              <a:rPr sz="1200" spc="-10" dirty="0">
                <a:latin typeface="Times New Roman"/>
                <a:cs typeface="Times New Roman"/>
              </a:rPr>
              <a:t>get </a:t>
            </a:r>
            <a:r>
              <a:rPr sz="1200" spc="-5" dirty="0">
                <a:latin typeface="Times New Roman"/>
                <a:cs typeface="Times New Roman"/>
              </a:rPr>
              <a:t>into heated </a:t>
            </a:r>
            <a:r>
              <a:rPr sz="1200" dirty="0">
                <a:latin typeface="Times New Roman"/>
                <a:cs typeface="Times New Roman"/>
              </a:rPr>
              <a:t>by </a:t>
            </a:r>
            <a:r>
              <a:rPr sz="1200" spc="-5" dirty="0">
                <a:latin typeface="Times New Roman"/>
                <a:cs typeface="Times New Roman"/>
              </a:rPr>
              <a:t>law which </a:t>
            </a:r>
            <a:r>
              <a:rPr sz="1200" dirty="0">
                <a:latin typeface="Times New Roman"/>
                <a:cs typeface="Times New Roman"/>
              </a:rPr>
              <a:t>may </a:t>
            </a:r>
            <a:r>
              <a:rPr sz="1200" spc="-5" dirty="0">
                <a:latin typeface="Times New Roman"/>
                <a:cs typeface="Times New Roman"/>
              </a:rPr>
              <a:t>result in contempt of court. There are several  instances of the misconduct such as using insulting language against the judge,  suppressing the facts to obtain favorable order, imputation of partiality and unfairness  against the judge. A council who advices his client to </a:t>
            </a:r>
            <a:r>
              <a:rPr sz="1200" dirty="0">
                <a:latin typeface="Times New Roman"/>
                <a:cs typeface="Times New Roman"/>
              </a:rPr>
              <a:t>disobey </a:t>
            </a:r>
            <a:r>
              <a:rPr sz="1200" spc="-5" dirty="0">
                <a:latin typeface="Times New Roman"/>
                <a:cs typeface="Times New Roman"/>
              </a:rPr>
              <a:t>the order of court is  also held liable for contempt of court. Attacking </a:t>
            </a:r>
            <a:r>
              <a:rPr sz="1200" dirty="0">
                <a:latin typeface="Times New Roman"/>
                <a:cs typeface="Times New Roman"/>
              </a:rPr>
              <a:t>the judiciary </a:t>
            </a:r>
            <a:r>
              <a:rPr sz="1200" spc="-5" dirty="0">
                <a:latin typeface="Times New Roman"/>
                <a:cs typeface="Times New Roman"/>
              </a:rPr>
              <a:t>in the bar council  election is taken as contempt of court. </a:t>
            </a:r>
            <a:r>
              <a:rPr sz="1200" spc="-15" dirty="0">
                <a:latin typeface="Times New Roman"/>
                <a:cs typeface="Times New Roman"/>
              </a:rPr>
              <a:t>If </a:t>
            </a:r>
            <a:r>
              <a:rPr sz="1200" spc="-5" dirty="0">
                <a:latin typeface="Times New Roman"/>
                <a:cs typeface="Times New Roman"/>
              </a:rPr>
              <a:t>the </a:t>
            </a:r>
            <a:r>
              <a:rPr sz="1200" dirty="0">
                <a:latin typeface="Times New Roman"/>
                <a:cs typeface="Times New Roman"/>
              </a:rPr>
              <a:t>council </a:t>
            </a:r>
            <a:r>
              <a:rPr sz="1200" spc="-5" dirty="0">
                <a:latin typeface="Times New Roman"/>
                <a:cs typeface="Times New Roman"/>
              </a:rPr>
              <a:t>refuses to answer the question of  the court is also liable for contempt of</a:t>
            </a:r>
            <a:r>
              <a:rPr sz="1200" spc="25" dirty="0">
                <a:latin typeface="Times New Roman"/>
                <a:cs typeface="Times New Roman"/>
              </a:rPr>
              <a:t> </a:t>
            </a:r>
            <a:r>
              <a:rPr sz="1200" spc="-5" dirty="0">
                <a:latin typeface="Times New Roman"/>
                <a:cs typeface="Times New Roman"/>
              </a:rPr>
              <a:t>court.</a:t>
            </a:r>
            <a:endParaRPr sz="1200">
              <a:latin typeface="Times New Roman"/>
              <a:cs typeface="Times New Roman"/>
            </a:endParaRPr>
          </a:p>
          <a:p>
            <a:pPr marL="12700" algn="just">
              <a:lnSpc>
                <a:spcPct val="100000"/>
              </a:lnSpc>
              <a:spcBef>
                <a:spcPts val="625"/>
              </a:spcBef>
            </a:pPr>
            <a:r>
              <a:rPr sz="1200" spc="-15" dirty="0">
                <a:latin typeface="Times New Roman"/>
                <a:cs typeface="Times New Roman"/>
              </a:rPr>
              <a:t>In   </a:t>
            </a:r>
            <a:r>
              <a:rPr sz="1200" spc="-5" dirty="0">
                <a:latin typeface="Times New Roman"/>
                <a:cs typeface="Times New Roman"/>
              </a:rPr>
              <a:t>Re   Ajaykumar   </a:t>
            </a:r>
            <a:r>
              <a:rPr sz="1200" dirty="0">
                <a:latin typeface="Times New Roman"/>
                <a:cs typeface="Times New Roman"/>
              </a:rPr>
              <a:t>Pandey</a:t>
            </a:r>
            <a:r>
              <a:rPr sz="1200" spc="300" dirty="0">
                <a:latin typeface="Times New Roman"/>
                <a:cs typeface="Times New Roman"/>
              </a:rPr>
              <a:t> </a:t>
            </a:r>
            <a:r>
              <a:rPr sz="1200" spc="-5" dirty="0">
                <a:latin typeface="Times New Roman"/>
                <a:cs typeface="Times New Roman"/>
              </a:rPr>
              <a:t>case   the   </a:t>
            </a:r>
            <a:r>
              <a:rPr sz="1200" dirty="0">
                <a:latin typeface="Times New Roman"/>
                <a:cs typeface="Times New Roman"/>
              </a:rPr>
              <a:t>Supreme   </a:t>
            </a:r>
            <a:r>
              <a:rPr sz="1200" spc="-5" dirty="0">
                <a:latin typeface="Times New Roman"/>
                <a:cs typeface="Times New Roman"/>
              </a:rPr>
              <a:t>Court   held   that   advocate</a:t>
            </a:r>
            <a:r>
              <a:rPr sz="1200" spc="175" dirty="0">
                <a:latin typeface="Times New Roman"/>
                <a:cs typeface="Times New Roman"/>
              </a:rPr>
              <a:t> </a:t>
            </a:r>
            <a:r>
              <a:rPr sz="1200" dirty="0">
                <a:latin typeface="Times New Roman"/>
                <a:cs typeface="Times New Roman"/>
              </a:rPr>
              <a:t>using</a:t>
            </a:r>
            <a:endParaRPr sz="1200">
              <a:latin typeface="Times New Roman"/>
              <a:cs typeface="Times New Roman"/>
            </a:endParaRPr>
          </a:p>
          <a:p>
            <a:pPr marL="12700" marR="6985" algn="just">
              <a:lnSpc>
                <a:spcPct val="143300"/>
              </a:lnSpc>
              <a:spcBef>
                <a:spcPts val="10"/>
              </a:spcBef>
            </a:pPr>
            <a:r>
              <a:rPr sz="1200" spc="-5" dirty="0">
                <a:latin typeface="Times New Roman"/>
                <a:cs typeface="Times New Roman"/>
              </a:rPr>
              <a:t>intemperate language against various judicial officers and attributing motives to them  while discharging there judicial function would be held </a:t>
            </a:r>
            <a:r>
              <a:rPr sz="1200" dirty="0">
                <a:latin typeface="Times New Roman"/>
                <a:cs typeface="Times New Roman"/>
              </a:rPr>
              <a:t>guilty </a:t>
            </a:r>
            <a:r>
              <a:rPr sz="1200" spc="-5" dirty="0">
                <a:latin typeface="Times New Roman"/>
                <a:cs typeface="Times New Roman"/>
              </a:rPr>
              <a:t>of contempt of court. </a:t>
            </a:r>
            <a:r>
              <a:rPr sz="1200" spc="20" dirty="0">
                <a:latin typeface="Times New Roman"/>
                <a:cs typeface="Times New Roman"/>
              </a:rPr>
              <a:t> </a:t>
            </a:r>
            <a:r>
              <a:rPr sz="1200" spc="-15" dirty="0">
                <a:latin typeface="Times New Roman"/>
                <a:cs typeface="Times New Roman"/>
              </a:rPr>
              <a:t>In</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16</a:t>
            </a:fld>
            <a:endParaRPr spc="-5"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08739"/>
            <a:ext cx="5302885" cy="6311900"/>
          </a:xfrm>
          <a:prstGeom prst="rect">
            <a:avLst/>
          </a:prstGeom>
        </p:spPr>
        <p:txBody>
          <a:bodyPr vert="horz" wrap="square" lIns="0" tIns="12700" rIns="0" bIns="0" rtlCol="0">
            <a:spAutoFit/>
          </a:bodyPr>
          <a:lstStyle/>
          <a:p>
            <a:pPr marL="12700" marR="6350" algn="just">
              <a:lnSpc>
                <a:spcPct val="143300"/>
              </a:lnSpc>
              <a:spcBef>
                <a:spcPts val="100"/>
              </a:spcBef>
            </a:pPr>
            <a:r>
              <a:rPr sz="1200" spc="-5" dirty="0">
                <a:latin typeface="Times New Roman"/>
                <a:cs typeface="Times New Roman"/>
              </a:rPr>
              <a:t>this case such advocate was sentenced or </a:t>
            </a:r>
            <a:r>
              <a:rPr sz="1200" dirty="0">
                <a:latin typeface="Times New Roman"/>
                <a:cs typeface="Times New Roman"/>
              </a:rPr>
              <a:t>punished to </a:t>
            </a:r>
            <a:r>
              <a:rPr sz="1200" spc="-5" dirty="0">
                <a:latin typeface="Times New Roman"/>
                <a:cs typeface="Times New Roman"/>
              </a:rPr>
              <a:t>4 months simple imprisonment  and fine of rupees</a:t>
            </a:r>
            <a:r>
              <a:rPr sz="1200" dirty="0">
                <a:latin typeface="Times New Roman"/>
                <a:cs typeface="Times New Roman"/>
              </a:rPr>
              <a:t> 1000/-.</a:t>
            </a:r>
            <a:endParaRPr sz="1200">
              <a:latin typeface="Times New Roman"/>
              <a:cs typeface="Times New Roman"/>
            </a:endParaRPr>
          </a:p>
          <a:p>
            <a:pPr>
              <a:lnSpc>
                <a:spcPct val="100000"/>
              </a:lnSpc>
            </a:pPr>
            <a:endParaRPr sz="1300">
              <a:latin typeface="Times New Roman"/>
              <a:cs typeface="Times New Roman"/>
            </a:endParaRPr>
          </a:p>
          <a:p>
            <a:pPr marL="12700" algn="just">
              <a:lnSpc>
                <a:spcPct val="100000"/>
              </a:lnSpc>
              <a:spcBef>
                <a:spcPts val="1060"/>
              </a:spcBef>
            </a:pPr>
            <a:r>
              <a:rPr sz="1200" b="1" spc="-5" dirty="0">
                <a:latin typeface="Times New Roman"/>
                <a:cs typeface="Times New Roman"/>
              </a:rPr>
              <a:t>Contempt </a:t>
            </a:r>
            <a:r>
              <a:rPr sz="1200" b="1" dirty="0">
                <a:latin typeface="Times New Roman"/>
                <a:cs typeface="Times New Roman"/>
              </a:rPr>
              <a:t>by </a:t>
            </a:r>
            <a:r>
              <a:rPr sz="1200" b="1" spc="-5" dirty="0">
                <a:latin typeface="Times New Roman"/>
                <a:cs typeface="Times New Roman"/>
              </a:rPr>
              <a:t>judges, magistrates or </a:t>
            </a:r>
            <a:r>
              <a:rPr sz="1200" b="1" dirty="0">
                <a:latin typeface="Times New Roman"/>
                <a:cs typeface="Times New Roman"/>
              </a:rPr>
              <a:t>other person </a:t>
            </a:r>
            <a:r>
              <a:rPr sz="1200" b="1" spc="-5" dirty="0">
                <a:latin typeface="Times New Roman"/>
                <a:cs typeface="Times New Roman"/>
              </a:rPr>
              <a:t>acting</a:t>
            </a:r>
            <a:r>
              <a:rPr sz="1200" b="1" spc="35" dirty="0">
                <a:latin typeface="Times New Roman"/>
                <a:cs typeface="Times New Roman"/>
              </a:rPr>
              <a:t> </a:t>
            </a:r>
            <a:r>
              <a:rPr sz="1200" b="1" spc="-5" dirty="0">
                <a:latin typeface="Times New Roman"/>
                <a:cs typeface="Times New Roman"/>
              </a:rPr>
              <a:t>judicially</a:t>
            </a:r>
            <a:endParaRPr sz="1200">
              <a:latin typeface="Times New Roman"/>
              <a:cs typeface="Times New Roman"/>
            </a:endParaRPr>
          </a:p>
          <a:p>
            <a:pPr>
              <a:lnSpc>
                <a:spcPct val="100000"/>
              </a:lnSpc>
              <a:spcBef>
                <a:spcPts val="35"/>
              </a:spcBef>
            </a:pPr>
            <a:endParaRPr sz="1750">
              <a:latin typeface="Times New Roman"/>
              <a:cs typeface="Times New Roman"/>
            </a:endParaRPr>
          </a:p>
          <a:p>
            <a:pPr marL="12700" marR="6350" algn="just">
              <a:lnSpc>
                <a:spcPct val="143700"/>
              </a:lnSpc>
            </a:pPr>
            <a:r>
              <a:rPr sz="1200" spc="-5" dirty="0">
                <a:latin typeface="Times New Roman"/>
                <a:cs typeface="Times New Roman"/>
              </a:rPr>
              <a:t>Section 16 of Contempt of Court </a:t>
            </a:r>
            <a:r>
              <a:rPr sz="1200" dirty="0">
                <a:latin typeface="Times New Roman"/>
                <a:cs typeface="Times New Roman"/>
              </a:rPr>
              <a:t>Act, </a:t>
            </a:r>
            <a:r>
              <a:rPr sz="1200" spc="-5" dirty="0">
                <a:latin typeface="Times New Roman"/>
                <a:cs typeface="Times New Roman"/>
              </a:rPr>
              <a:t>1971 </a:t>
            </a:r>
            <a:r>
              <a:rPr sz="1200" dirty="0">
                <a:latin typeface="Times New Roman"/>
                <a:cs typeface="Times New Roman"/>
              </a:rPr>
              <a:t>makes </a:t>
            </a:r>
            <a:r>
              <a:rPr sz="1200" spc="-5" dirty="0">
                <a:latin typeface="Times New Roman"/>
                <a:cs typeface="Times New Roman"/>
              </a:rPr>
              <a:t>judges, magistrates and </a:t>
            </a:r>
            <a:r>
              <a:rPr sz="1200" dirty="0">
                <a:latin typeface="Times New Roman"/>
                <a:cs typeface="Times New Roman"/>
              </a:rPr>
              <a:t>other  </a:t>
            </a:r>
            <a:r>
              <a:rPr sz="1200" spc="-5" dirty="0">
                <a:latin typeface="Times New Roman"/>
                <a:cs typeface="Times New Roman"/>
              </a:rPr>
              <a:t>person liable </a:t>
            </a:r>
            <a:r>
              <a:rPr sz="1200" dirty="0">
                <a:latin typeface="Times New Roman"/>
                <a:cs typeface="Times New Roman"/>
              </a:rPr>
              <a:t>for contempt </a:t>
            </a:r>
            <a:r>
              <a:rPr sz="1200" spc="-5" dirty="0">
                <a:latin typeface="Times New Roman"/>
                <a:cs typeface="Times New Roman"/>
              </a:rPr>
              <a:t>of court. This section provides that subject to </a:t>
            </a:r>
            <a:r>
              <a:rPr sz="1200" dirty="0">
                <a:latin typeface="Times New Roman"/>
                <a:cs typeface="Times New Roman"/>
              </a:rPr>
              <a:t>the </a:t>
            </a:r>
            <a:r>
              <a:rPr sz="1200" spc="-5" dirty="0">
                <a:latin typeface="Times New Roman"/>
                <a:cs typeface="Times New Roman"/>
              </a:rPr>
              <a:t>provision  of </a:t>
            </a:r>
            <a:r>
              <a:rPr sz="1200" dirty="0">
                <a:latin typeface="Times New Roman"/>
                <a:cs typeface="Times New Roman"/>
              </a:rPr>
              <a:t>any </a:t>
            </a:r>
            <a:r>
              <a:rPr sz="1200" spc="-5" dirty="0">
                <a:latin typeface="Times New Roman"/>
                <a:cs typeface="Times New Roman"/>
              </a:rPr>
              <a:t>law for time </a:t>
            </a:r>
            <a:r>
              <a:rPr sz="1200" dirty="0">
                <a:latin typeface="Times New Roman"/>
                <a:cs typeface="Times New Roman"/>
              </a:rPr>
              <a:t>being </a:t>
            </a:r>
            <a:r>
              <a:rPr sz="1200" spc="-5" dirty="0">
                <a:latin typeface="Times New Roman"/>
                <a:cs typeface="Times New Roman"/>
              </a:rPr>
              <a:t>in force a judge, magistrate or other person acting </a:t>
            </a:r>
            <a:r>
              <a:rPr sz="1200" dirty="0">
                <a:latin typeface="Times New Roman"/>
                <a:cs typeface="Times New Roman"/>
              </a:rPr>
              <a:t>judicially  </a:t>
            </a:r>
            <a:r>
              <a:rPr sz="1200" spc="-5" dirty="0">
                <a:latin typeface="Times New Roman"/>
                <a:cs typeface="Times New Roman"/>
              </a:rPr>
              <a:t>shall also be held liable for contempt of his </a:t>
            </a:r>
            <a:r>
              <a:rPr sz="1200" spc="-10" dirty="0">
                <a:latin typeface="Times New Roman"/>
                <a:cs typeface="Times New Roman"/>
              </a:rPr>
              <a:t>own </a:t>
            </a:r>
            <a:r>
              <a:rPr sz="1200" spc="-5" dirty="0">
                <a:latin typeface="Times New Roman"/>
                <a:cs typeface="Times New Roman"/>
              </a:rPr>
              <a:t>court or </a:t>
            </a:r>
            <a:r>
              <a:rPr sz="1200" dirty="0">
                <a:latin typeface="Times New Roman"/>
                <a:cs typeface="Times New Roman"/>
              </a:rPr>
              <a:t>any </a:t>
            </a:r>
            <a:r>
              <a:rPr sz="1200" spc="-5" dirty="0">
                <a:latin typeface="Times New Roman"/>
                <a:cs typeface="Times New Roman"/>
              </a:rPr>
              <a:t>other court in same  manner as </a:t>
            </a:r>
            <a:r>
              <a:rPr sz="1200" dirty="0">
                <a:latin typeface="Times New Roman"/>
                <a:cs typeface="Times New Roman"/>
              </a:rPr>
              <a:t>any individual </a:t>
            </a:r>
            <a:r>
              <a:rPr sz="1200" spc="-5" dirty="0">
                <a:latin typeface="Times New Roman"/>
                <a:cs typeface="Times New Roman"/>
              </a:rPr>
              <a:t>is liable and provision of this act </a:t>
            </a:r>
            <a:r>
              <a:rPr sz="1200" dirty="0">
                <a:latin typeface="Times New Roman"/>
                <a:cs typeface="Times New Roman"/>
              </a:rPr>
              <a:t>shall </a:t>
            </a:r>
            <a:r>
              <a:rPr sz="1200" spc="-5" dirty="0">
                <a:latin typeface="Times New Roman"/>
                <a:cs typeface="Times New Roman"/>
              </a:rPr>
              <a:t>also be applied  accordingly. This provision is not applicable to </a:t>
            </a:r>
            <a:r>
              <a:rPr sz="1200" spc="-10" dirty="0">
                <a:latin typeface="Times New Roman"/>
                <a:cs typeface="Times New Roman"/>
              </a:rPr>
              <a:t>any </a:t>
            </a:r>
            <a:r>
              <a:rPr sz="1200" spc="-5" dirty="0">
                <a:latin typeface="Times New Roman"/>
                <a:cs typeface="Times New Roman"/>
              </a:rPr>
              <a:t>reward or expression delivered </a:t>
            </a:r>
            <a:r>
              <a:rPr sz="1200" spc="5" dirty="0">
                <a:latin typeface="Times New Roman"/>
                <a:cs typeface="Times New Roman"/>
              </a:rPr>
              <a:t>by  </a:t>
            </a:r>
            <a:r>
              <a:rPr sz="1200" spc="-5" dirty="0">
                <a:latin typeface="Times New Roman"/>
                <a:cs typeface="Times New Roman"/>
              </a:rPr>
              <a:t>a judge in a matter which came before him in </a:t>
            </a:r>
            <a:r>
              <a:rPr sz="1200" dirty="0">
                <a:latin typeface="Times New Roman"/>
                <a:cs typeface="Times New Roman"/>
              </a:rPr>
              <a:t>appeal </a:t>
            </a:r>
            <a:r>
              <a:rPr sz="1200" spc="-5" dirty="0">
                <a:latin typeface="Times New Roman"/>
                <a:cs typeface="Times New Roman"/>
              </a:rPr>
              <a:t>or</a:t>
            </a:r>
            <a:r>
              <a:rPr sz="1200" spc="50" dirty="0">
                <a:latin typeface="Times New Roman"/>
                <a:cs typeface="Times New Roman"/>
              </a:rPr>
              <a:t> </a:t>
            </a:r>
            <a:r>
              <a:rPr sz="1200" spc="-5" dirty="0">
                <a:latin typeface="Times New Roman"/>
                <a:cs typeface="Times New Roman"/>
              </a:rPr>
              <a:t>revision.</a:t>
            </a:r>
            <a:endParaRPr sz="1200">
              <a:latin typeface="Times New Roman"/>
              <a:cs typeface="Times New Roman"/>
            </a:endParaRPr>
          </a:p>
          <a:p>
            <a:pPr>
              <a:lnSpc>
                <a:spcPct val="100000"/>
              </a:lnSpc>
            </a:pPr>
            <a:endParaRPr sz="1300">
              <a:latin typeface="Times New Roman"/>
              <a:cs typeface="Times New Roman"/>
            </a:endParaRPr>
          </a:p>
          <a:p>
            <a:pPr>
              <a:lnSpc>
                <a:spcPct val="100000"/>
              </a:lnSpc>
              <a:spcBef>
                <a:spcPts val="20"/>
              </a:spcBef>
            </a:pPr>
            <a:endParaRPr sz="1050">
              <a:latin typeface="Times New Roman"/>
              <a:cs typeface="Times New Roman"/>
            </a:endParaRPr>
          </a:p>
          <a:p>
            <a:pPr marL="12700" algn="just">
              <a:lnSpc>
                <a:spcPct val="100000"/>
              </a:lnSpc>
            </a:pPr>
            <a:r>
              <a:rPr sz="1200" b="1" spc="-5" dirty="0">
                <a:latin typeface="Times New Roman"/>
                <a:cs typeface="Times New Roman"/>
              </a:rPr>
              <a:t>Contempt liability of </a:t>
            </a:r>
            <a:r>
              <a:rPr sz="1200" b="1" spc="-10" dirty="0">
                <a:latin typeface="Times New Roman"/>
                <a:cs typeface="Times New Roman"/>
              </a:rPr>
              <a:t>state, </a:t>
            </a:r>
            <a:r>
              <a:rPr sz="1200" b="1" spc="-5" dirty="0">
                <a:latin typeface="Times New Roman"/>
                <a:cs typeface="Times New Roman"/>
              </a:rPr>
              <a:t>corporate </a:t>
            </a:r>
            <a:r>
              <a:rPr sz="1200" b="1" dirty="0">
                <a:latin typeface="Times New Roman"/>
                <a:cs typeface="Times New Roman"/>
              </a:rPr>
              <a:t>bodies and </a:t>
            </a:r>
            <a:r>
              <a:rPr sz="1200" b="1" spc="-5" dirty="0">
                <a:latin typeface="Times New Roman"/>
                <a:cs typeface="Times New Roman"/>
              </a:rPr>
              <a:t>there</a:t>
            </a:r>
            <a:r>
              <a:rPr sz="1200" b="1" spc="40" dirty="0">
                <a:latin typeface="Times New Roman"/>
                <a:cs typeface="Times New Roman"/>
              </a:rPr>
              <a:t> </a:t>
            </a:r>
            <a:r>
              <a:rPr sz="1200" b="1" spc="-5" dirty="0">
                <a:latin typeface="Times New Roman"/>
                <a:cs typeface="Times New Roman"/>
              </a:rPr>
              <a:t>officers</a:t>
            </a:r>
            <a:endParaRPr sz="1200">
              <a:latin typeface="Times New Roman"/>
              <a:cs typeface="Times New Roman"/>
            </a:endParaRPr>
          </a:p>
          <a:p>
            <a:pPr>
              <a:lnSpc>
                <a:spcPct val="100000"/>
              </a:lnSpc>
              <a:spcBef>
                <a:spcPts val="35"/>
              </a:spcBef>
            </a:pPr>
            <a:endParaRPr sz="1750">
              <a:latin typeface="Times New Roman"/>
              <a:cs typeface="Times New Roman"/>
            </a:endParaRPr>
          </a:p>
          <a:p>
            <a:pPr marL="12700" marR="5080" algn="just">
              <a:lnSpc>
                <a:spcPct val="143700"/>
              </a:lnSpc>
            </a:pPr>
            <a:r>
              <a:rPr sz="1200" spc="-5" dirty="0">
                <a:latin typeface="Times New Roman"/>
                <a:cs typeface="Times New Roman"/>
              </a:rPr>
              <a:t>As state becomes welfare state, now it is well </a:t>
            </a:r>
            <a:r>
              <a:rPr sz="1200" dirty="0">
                <a:latin typeface="Times New Roman"/>
                <a:cs typeface="Times New Roman"/>
              </a:rPr>
              <a:t>settled </a:t>
            </a:r>
            <a:r>
              <a:rPr sz="1200" spc="-5" dirty="0">
                <a:latin typeface="Times New Roman"/>
                <a:cs typeface="Times New Roman"/>
              </a:rPr>
              <a:t>that state </a:t>
            </a:r>
            <a:r>
              <a:rPr sz="1200" dirty="0">
                <a:latin typeface="Times New Roman"/>
                <a:cs typeface="Times New Roman"/>
              </a:rPr>
              <a:t>shall </a:t>
            </a:r>
            <a:r>
              <a:rPr sz="1200" spc="-5" dirty="0">
                <a:latin typeface="Times New Roman"/>
                <a:cs typeface="Times New Roman"/>
              </a:rPr>
              <a:t>not immune from  contempt </a:t>
            </a:r>
            <a:r>
              <a:rPr sz="1200" dirty="0">
                <a:latin typeface="Times New Roman"/>
                <a:cs typeface="Times New Roman"/>
              </a:rPr>
              <a:t>liability </a:t>
            </a:r>
            <a:r>
              <a:rPr sz="1200" spc="-5" dirty="0">
                <a:latin typeface="Times New Roman"/>
                <a:cs typeface="Times New Roman"/>
              </a:rPr>
              <a:t>and therefore it will be held liable for contempt of court. </a:t>
            </a:r>
            <a:r>
              <a:rPr sz="1200" spc="-20" dirty="0">
                <a:latin typeface="Times New Roman"/>
                <a:cs typeface="Times New Roman"/>
              </a:rPr>
              <a:t>In </a:t>
            </a:r>
            <a:r>
              <a:rPr sz="1200" spc="260" dirty="0">
                <a:latin typeface="Times New Roman"/>
                <a:cs typeface="Times New Roman"/>
              </a:rPr>
              <a:t> </a:t>
            </a:r>
            <a:r>
              <a:rPr sz="1200" spc="-5" dirty="0">
                <a:latin typeface="Times New Roman"/>
                <a:cs typeface="Times New Roman"/>
              </a:rPr>
              <a:t>Mohammad Aslam v. </a:t>
            </a:r>
            <a:r>
              <a:rPr sz="1200" dirty="0">
                <a:latin typeface="Times New Roman"/>
                <a:cs typeface="Times New Roman"/>
              </a:rPr>
              <a:t>Union </a:t>
            </a:r>
            <a:r>
              <a:rPr sz="1200" spc="-5" dirty="0">
                <a:latin typeface="Times New Roman"/>
                <a:cs typeface="Times New Roman"/>
              </a:rPr>
              <a:t>of India the chief minister of Uttar Pradesh Kalyan Singh  had given </a:t>
            </a:r>
            <a:r>
              <a:rPr sz="1200" dirty="0">
                <a:latin typeface="Times New Roman"/>
                <a:cs typeface="Times New Roman"/>
              </a:rPr>
              <a:t>the undertaking </a:t>
            </a:r>
            <a:r>
              <a:rPr sz="1200" spc="-5" dirty="0">
                <a:latin typeface="Times New Roman"/>
                <a:cs typeface="Times New Roman"/>
              </a:rPr>
              <a:t>to the court </a:t>
            </a:r>
            <a:r>
              <a:rPr sz="1200" dirty="0">
                <a:latin typeface="Times New Roman"/>
                <a:cs typeface="Times New Roman"/>
              </a:rPr>
              <a:t>for protecting </a:t>
            </a:r>
            <a:r>
              <a:rPr sz="1200" spc="-5" dirty="0">
                <a:latin typeface="Times New Roman"/>
                <a:cs typeface="Times New Roman"/>
              </a:rPr>
              <a:t>the Babri </a:t>
            </a:r>
            <a:r>
              <a:rPr sz="1200" dirty="0">
                <a:latin typeface="Times New Roman"/>
                <a:cs typeface="Times New Roman"/>
              </a:rPr>
              <a:t>Masjid </a:t>
            </a:r>
            <a:r>
              <a:rPr sz="1200" spc="-5" dirty="0">
                <a:latin typeface="Times New Roman"/>
                <a:cs typeface="Times New Roman"/>
              </a:rPr>
              <a:t>in his personal  capacity as well as in his official capacity. He was found guilty of willfully  committing breach of </a:t>
            </a:r>
            <a:r>
              <a:rPr sz="1200" dirty="0">
                <a:latin typeface="Times New Roman"/>
                <a:cs typeface="Times New Roman"/>
              </a:rPr>
              <a:t>undertaking </a:t>
            </a:r>
            <a:r>
              <a:rPr sz="1200" spc="-5" dirty="0">
                <a:latin typeface="Times New Roman"/>
                <a:cs typeface="Times New Roman"/>
              </a:rPr>
              <a:t>and therefore </a:t>
            </a:r>
            <a:r>
              <a:rPr sz="1200" dirty="0">
                <a:latin typeface="Times New Roman"/>
                <a:cs typeface="Times New Roman"/>
              </a:rPr>
              <a:t>the </a:t>
            </a:r>
            <a:r>
              <a:rPr sz="1200" spc="-5" dirty="0">
                <a:latin typeface="Times New Roman"/>
                <a:cs typeface="Times New Roman"/>
              </a:rPr>
              <a:t>court sentenced him </a:t>
            </a:r>
            <a:r>
              <a:rPr sz="1200" dirty="0">
                <a:latin typeface="Times New Roman"/>
                <a:cs typeface="Times New Roman"/>
              </a:rPr>
              <a:t>to </a:t>
            </a:r>
            <a:r>
              <a:rPr sz="1200" spc="-5" dirty="0">
                <a:latin typeface="Times New Roman"/>
                <a:cs typeface="Times New Roman"/>
              </a:rPr>
              <a:t>one </a:t>
            </a:r>
            <a:r>
              <a:rPr sz="1200" dirty="0">
                <a:latin typeface="Times New Roman"/>
                <a:cs typeface="Times New Roman"/>
              </a:rPr>
              <a:t>day  </a:t>
            </a:r>
            <a:r>
              <a:rPr sz="1200" spc="-5" dirty="0">
                <a:latin typeface="Times New Roman"/>
                <a:cs typeface="Times New Roman"/>
              </a:rPr>
              <a:t>token imprisonment and fine of rupees 2000/-. </a:t>
            </a:r>
            <a:r>
              <a:rPr sz="1200" dirty="0">
                <a:latin typeface="Times New Roman"/>
                <a:cs typeface="Times New Roman"/>
              </a:rPr>
              <a:t>The </a:t>
            </a:r>
            <a:r>
              <a:rPr sz="1200" spc="-5" dirty="0">
                <a:latin typeface="Times New Roman"/>
                <a:cs typeface="Times New Roman"/>
              </a:rPr>
              <a:t>minister or officer of government  is also either in his official capacity or if there is personal element contributing to  contempt in his personal capacity, is liable in</a:t>
            </a:r>
            <a:r>
              <a:rPr sz="1200" spc="40" dirty="0">
                <a:latin typeface="Times New Roman"/>
                <a:cs typeface="Times New Roman"/>
              </a:rPr>
              <a:t> </a:t>
            </a:r>
            <a:r>
              <a:rPr sz="1200" spc="-5" dirty="0">
                <a:latin typeface="Times New Roman"/>
                <a:cs typeface="Times New Roman"/>
              </a:rPr>
              <a:t>contempt.</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17</a:t>
            </a:fld>
            <a:endParaRPr spc="-5"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87988"/>
            <a:ext cx="5301615" cy="7853045"/>
          </a:xfrm>
          <a:prstGeom prst="rect">
            <a:avLst/>
          </a:prstGeom>
        </p:spPr>
        <p:txBody>
          <a:bodyPr vert="horz" wrap="square" lIns="0" tIns="12700" rIns="0" bIns="0" rtlCol="0">
            <a:spAutoFit/>
          </a:bodyPr>
          <a:lstStyle/>
          <a:p>
            <a:pPr marL="65405" algn="just">
              <a:lnSpc>
                <a:spcPct val="100000"/>
              </a:lnSpc>
              <a:spcBef>
                <a:spcPts val="100"/>
              </a:spcBef>
            </a:pPr>
            <a:r>
              <a:rPr sz="1400" b="1" u="heavy" spc="-5" dirty="0">
                <a:uFill>
                  <a:solidFill>
                    <a:srgbClr val="000000"/>
                  </a:solidFill>
                </a:uFill>
                <a:latin typeface="Times New Roman"/>
                <a:cs typeface="Times New Roman"/>
              </a:rPr>
              <a:t>CONTEMPT PROCEEDING </a:t>
            </a:r>
            <a:r>
              <a:rPr sz="1400" b="1" u="heavy" dirty="0">
                <a:uFill>
                  <a:solidFill>
                    <a:srgbClr val="000000"/>
                  </a:solidFill>
                </a:uFill>
                <a:latin typeface="Times New Roman"/>
                <a:cs typeface="Times New Roman"/>
              </a:rPr>
              <a:t>– </a:t>
            </a:r>
            <a:r>
              <a:rPr sz="1400" b="1" u="heavy" spc="-5" dirty="0">
                <a:uFill>
                  <a:solidFill>
                    <a:srgbClr val="000000"/>
                  </a:solidFill>
                </a:uFill>
                <a:latin typeface="Times New Roman"/>
                <a:cs typeface="Times New Roman"/>
              </a:rPr>
              <a:t>NATURE AND </a:t>
            </a:r>
            <a:r>
              <a:rPr sz="1400" b="1" u="heavy" dirty="0">
                <a:uFill>
                  <a:solidFill>
                    <a:srgbClr val="000000"/>
                  </a:solidFill>
                </a:uFill>
                <a:latin typeface="Times New Roman"/>
                <a:cs typeface="Times New Roman"/>
              </a:rPr>
              <a:t>MAIN</a:t>
            </a:r>
            <a:r>
              <a:rPr sz="1400" b="1" u="heavy" spc="-15" dirty="0">
                <a:uFill>
                  <a:solidFill>
                    <a:srgbClr val="000000"/>
                  </a:solidFill>
                </a:uFill>
                <a:latin typeface="Times New Roman"/>
                <a:cs typeface="Times New Roman"/>
              </a:rPr>
              <a:t> </a:t>
            </a:r>
            <a:r>
              <a:rPr sz="1400" b="1" u="heavy" spc="-5" dirty="0">
                <a:uFill>
                  <a:solidFill>
                    <a:srgbClr val="000000"/>
                  </a:solidFill>
                </a:uFill>
                <a:latin typeface="Times New Roman"/>
                <a:cs typeface="Times New Roman"/>
              </a:rPr>
              <a:t>FEATURES</a:t>
            </a:r>
            <a:endParaRPr sz="1400">
              <a:latin typeface="Times New Roman"/>
              <a:cs typeface="Times New Roman"/>
            </a:endParaRPr>
          </a:p>
          <a:p>
            <a:pPr>
              <a:lnSpc>
                <a:spcPct val="100000"/>
              </a:lnSpc>
              <a:spcBef>
                <a:spcPts val="40"/>
              </a:spcBef>
            </a:pPr>
            <a:endParaRPr sz="1700">
              <a:latin typeface="Times New Roman"/>
              <a:cs typeface="Times New Roman"/>
            </a:endParaRPr>
          </a:p>
          <a:p>
            <a:pPr marL="12700" marR="5080" algn="just">
              <a:lnSpc>
                <a:spcPct val="143700"/>
              </a:lnSpc>
            </a:pPr>
            <a:r>
              <a:rPr sz="1200" spc="-5" dirty="0">
                <a:latin typeface="Times New Roman"/>
                <a:cs typeface="Times New Roman"/>
              </a:rPr>
              <a:t>Contempt jurisdiction is a special jurisdiction. </a:t>
            </a:r>
            <a:r>
              <a:rPr sz="1200" dirty="0">
                <a:latin typeface="Times New Roman"/>
                <a:cs typeface="Times New Roman"/>
              </a:rPr>
              <a:t>Summary </a:t>
            </a:r>
            <a:r>
              <a:rPr sz="1200" spc="-5" dirty="0">
                <a:latin typeface="Times New Roman"/>
                <a:cs typeface="Times New Roman"/>
              </a:rPr>
              <a:t>procedure is a special feature  of the contempt proceeding. </a:t>
            </a:r>
            <a:r>
              <a:rPr sz="1200" spc="-15" dirty="0">
                <a:latin typeface="Times New Roman"/>
                <a:cs typeface="Times New Roman"/>
              </a:rPr>
              <a:t>In </a:t>
            </a:r>
            <a:r>
              <a:rPr sz="1200" spc="-5" dirty="0">
                <a:latin typeface="Times New Roman"/>
                <a:cs typeface="Times New Roman"/>
              </a:rPr>
              <a:t>England the </a:t>
            </a:r>
            <a:r>
              <a:rPr sz="1200" dirty="0">
                <a:latin typeface="Times New Roman"/>
                <a:cs typeface="Times New Roman"/>
              </a:rPr>
              <a:t>common </a:t>
            </a:r>
            <a:r>
              <a:rPr sz="1200" spc="-5" dirty="0">
                <a:latin typeface="Times New Roman"/>
                <a:cs typeface="Times New Roman"/>
              </a:rPr>
              <a:t>law has power to deal summarily  with contempt committed in their presence. However, in the </a:t>
            </a:r>
            <a:r>
              <a:rPr sz="1200" dirty="0">
                <a:latin typeface="Times New Roman"/>
                <a:cs typeface="Times New Roman"/>
              </a:rPr>
              <a:t>early </a:t>
            </a:r>
            <a:r>
              <a:rPr sz="1200" spc="-5" dirty="0">
                <a:latin typeface="Times New Roman"/>
                <a:cs typeface="Times New Roman"/>
              </a:rPr>
              <a:t>days </a:t>
            </a:r>
            <a:r>
              <a:rPr sz="1200" dirty="0">
                <a:latin typeface="Times New Roman"/>
                <a:cs typeface="Times New Roman"/>
              </a:rPr>
              <a:t>the </a:t>
            </a:r>
            <a:r>
              <a:rPr sz="1200" spc="-5" dirty="0">
                <a:latin typeface="Times New Roman"/>
                <a:cs typeface="Times New Roman"/>
              </a:rPr>
              <a:t>distinction  was made between the acts in and out of the presence of the judge. </a:t>
            </a:r>
            <a:r>
              <a:rPr sz="1200" dirty="0">
                <a:latin typeface="Times New Roman"/>
                <a:cs typeface="Times New Roman"/>
              </a:rPr>
              <a:t>The </a:t>
            </a:r>
            <a:r>
              <a:rPr sz="1200" spc="-5" dirty="0">
                <a:latin typeface="Times New Roman"/>
                <a:cs typeface="Times New Roman"/>
              </a:rPr>
              <a:t>summary  procedure </a:t>
            </a:r>
            <a:r>
              <a:rPr sz="1200" dirty="0">
                <a:latin typeface="Times New Roman"/>
                <a:cs typeface="Times New Roman"/>
              </a:rPr>
              <a:t>was </a:t>
            </a:r>
            <a:r>
              <a:rPr sz="1200" spc="-5" dirty="0">
                <a:latin typeface="Times New Roman"/>
                <a:cs typeface="Times New Roman"/>
              </a:rPr>
              <a:t>adopted </a:t>
            </a:r>
            <a:r>
              <a:rPr sz="1200" dirty="0">
                <a:latin typeface="Times New Roman"/>
                <a:cs typeface="Times New Roman"/>
              </a:rPr>
              <a:t>in </a:t>
            </a:r>
            <a:r>
              <a:rPr sz="1200" spc="-5" dirty="0">
                <a:latin typeface="Times New Roman"/>
                <a:cs typeface="Times New Roman"/>
              </a:rPr>
              <a:t>case of the contempt committed in presence </a:t>
            </a:r>
            <a:r>
              <a:rPr sz="1200" dirty="0">
                <a:latin typeface="Times New Roman"/>
                <a:cs typeface="Times New Roman"/>
              </a:rPr>
              <a:t>of </a:t>
            </a:r>
            <a:r>
              <a:rPr sz="1200" spc="-5" dirty="0">
                <a:latin typeface="Times New Roman"/>
                <a:cs typeface="Times New Roman"/>
              </a:rPr>
              <a:t>court and  not in the case committed outside the court, except the contempt </a:t>
            </a:r>
            <a:r>
              <a:rPr sz="1200" dirty="0">
                <a:latin typeface="Times New Roman"/>
                <a:cs typeface="Times New Roman"/>
              </a:rPr>
              <a:t>by </a:t>
            </a:r>
            <a:r>
              <a:rPr sz="1200" spc="-5" dirty="0">
                <a:latin typeface="Times New Roman"/>
                <a:cs typeface="Times New Roman"/>
              </a:rPr>
              <a:t>the officer of the  court. </a:t>
            </a:r>
            <a:r>
              <a:rPr sz="1200" spc="-20" dirty="0">
                <a:latin typeface="Times New Roman"/>
                <a:cs typeface="Times New Roman"/>
              </a:rPr>
              <a:t>In </a:t>
            </a:r>
            <a:r>
              <a:rPr sz="1200" spc="-5" dirty="0">
                <a:latin typeface="Times New Roman"/>
                <a:cs typeface="Times New Roman"/>
              </a:rPr>
              <a:t>India also the courts of record which </a:t>
            </a:r>
            <a:r>
              <a:rPr sz="1200" dirty="0">
                <a:latin typeface="Times New Roman"/>
                <a:cs typeface="Times New Roman"/>
              </a:rPr>
              <a:t>are </a:t>
            </a:r>
            <a:r>
              <a:rPr sz="1200" spc="-5" dirty="0">
                <a:latin typeface="Times New Roman"/>
                <a:cs typeface="Times New Roman"/>
              </a:rPr>
              <a:t>provided under article 229 of the  constitution can deal with summary of all types of contempt. </a:t>
            </a:r>
            <a:r>
              <a:rPr sz="1200" spc="-20" dirty="0">
                <a:latin typeface="Times New Roman"/>
                <a:cs typeface="Times New Roman"/>
              </a:rPr>
              <a:t>It </a:t>
            </a:r>
            <a:r>
              <a:rPr sz="1200" spc="-5" dirty="0">
                <a:latin typeface="Times New Roman"/>
                <a:cs typeface="Times New Roman"/>
              </a:rPr>
              <a:t>was held </a:t>
            </a:r>
            <a:r>
              <a:rPr sz="1200" dirty="0">
                <a:latin typeface="Times New Roman"/>
                <a:cs typeface="Times New Roman"/>
              </a:rPr>
              <a:t>in </a:t>
            </a:r>
            <a:r>
              <a:rPr sz="1200" spc="-5" dirty="0">
                <a:latin typeface="Times New Roman"/>
                <a:cs typeface="Times New Roman"/>
              </a:rPr>
              <a:t>Re Abdul  Hassan Jauhar 1926, </a:t>
            </a:r>
            <a:r>
              <a:rPr sz="1200" dirty="0">
                <a:latin typeface="Times New Roman"/>
                <a:cs typeface="Times New Roman"/>
              </a:rPr>
              <a:t>that </a:t>
            </a:r>
            <a:r>
              <a:rPr sz="1200" spc="-5" dirty="0">
                <a:latin typeface="Times New Roman"/>
                <a:cs typeface="Times New Roman"/>
              </a:rPr>
              <a:t>there is </a:t>
            </a:r>
            <a:r>
              <a:rPr sz="1200" dirty="0">
                <a:latin typeface="Times New Roman"/>
                <a:cs typeface="Times New Roman"/>
              </a:rPr>
              <a:t>uniformity </a:t>
            </a:r>
            <a:r>
              <a:rPr sz="1200" spc="-5" dirty="0">
                <a:latin typeface="Times New Roman"/>
                <a:cs typeface="Times New Roman"/>
              </a:rPr>
              <a:t>in </a:t>
            </a:r>
            <a:r>
              <a:rPr sz="1200" dirty="0">
                <a:latin typeface="Times New Roman"/>
                <a:cs typeface="Times New Roman"/>
              </a:rPr>
              <a:t>the </a:t>
            </a:r>
            <a:r>
              <a:rPr sz="1200" spc="-5" dirty="0">
                <a:latin typeface="Times New Roman"/>
                <a:cs typeface="Times New Roman"/>
              </a:rPr>
              <a:t>judicial opinion that the power to  punish summarily for contempt is not a </a:t>
            </a:r>
            <a:r>
              <a:rPr sz="1200" dirty="0">
                <a:latin typeface="Times New Roman"/>
                <a:cs typeface="Times New Roman"/>
              </a:rPr>
              <a:t>creature </a:t>
            </a:r>
            <a:r>
              <a:rPr sz="1200" spc="-5" dirty="0">
                <a:latin typeface="Times New Roman"/>
                <a:cs typeface="Times New Roman"/>
              </a:rPr>
              <a:t>of </a:t>
            </a:r>
            <a:r>
              <a:rPr sz="1200" dirty="0">
                <a:latin typeface="Times New Roman"/>
                <a:cs typeface="Times New Roman"/>
              </a:rPr>
              <a:t>statute </a:t>
            </a:r>
            <a:r>
              <a:rPr sz="1200" spc="-5" dirty="0">
                <a:latin typeface="Times New Roman"/>
                <a:cs typeface="Times New Roman"/>
              </a:rPr>
              <a:t>but inherent incident of  </a:t>
            </a:r>
            <a:r>
              <a:rPr sz="1200" dirty="0">
                <a:latin typeface="Times New Roman"/>
                <a:cs typeface="Times New Roman"/>
              </a:rPr>
              <a:t>every </a:t>
            </a:r>
            <a:r>
              <a:rPr sz="1200" spc="-5" dirty="0">
                <a:latin typeface="Times New Roman"/>
                <a:cs typeface="Times New Roman"/>
              </a:rPr>
              <a:t>court of record i.e. it is a power available to </a:t>
            </a:r>
            <a:r>
              <a:rPr sz="1200" dirty="0">
                <a:latin typeface="Times New Roman"/>
                <a:cs typeface="Times New Roman"/>
              </a:rPr>
              <a:t>every </a:t>
            </a:r>
            <a:r>
              <a:rPr sz="1200" spc="-5" dirty="0">
                <a:latin typeface="Times New Roman"/>
                <a:cs typeface="Times New Roman"/>
              </a:rPr>
              <a:t>court of record because </a:t>
            </a:r>
            <a:r>
              <a:rPr sz="1200" dirty="0">
                <a:latin typeface="Times New Roman"/>
                <a:cs typeface="Times New Roman"/>
              </a:rPr>
              <a:t>being  </a:t>
            </a:r>
            <a:r>
              <a:rPr sz="1200" spc="-5" dirty="0">
                <a:latin typeface="Times New Roman"/>
                <a:cs typeface="Times New Roman"/>
              </a:rPr>
              <a:t>a court of record. The high court and federal court were recognized as courts of  records even </a:t>
            </a:r>
            <a:r>
              <a:rPr sz="1200" dirty="0">
                <a:latin typeface="Times New Roman"/>
                <a:cs typeface="Times New Roman"/>
              </a:rPr>
              <a:t>under </a:t>
            </a:r>
            <a:r>
              <a:rPr sz="1200" spc="-5" dirty="0">
                <a:latin typeface="Times New Roman"/>
                <a:cs typeface="Times New Roman"/>
              </a:rPr>
              <a:t>the government of Indian Act, 1935. The </a:t>
            </a:r>
            <a:r>
              <a:rPr sz="1200" dirty="0">
                <a:latin typeface="Times New Roman"/>
                <a:cs typeface="Times New Roman"/>
              </a:rPr>
              <a:t>existing constitution </a:t>
            </a:r>
            <a:r>
              <a:rPr sz="1200" spc="-5" dirty="0">
                <a:latin typeface="Times New Roman"/>
                <a:cs typeface="Times New Roman"/>
              </a:rPr>
              <a:t>of  India contents specific </a:t>
            </a:r>
            <a:r>
              <a:rPr sz="1200" dirty="0">
                <a:latin typeface="Times New Roman"/>
                <a:cs typeface="Times New Roman"/>
              </a:rPr>
              <a:t>provision </a:t>
            </a:r>
            <a:r>
              <a:rPr sz="1200" spc="-5" dirty="0">
                <a:latin typeface="Times New Roman"/>
                <a:cs typeface="Times New Roman"/>
              </a:rPr>
              <a:t>for recognizing </a:t>
            </a:r>
            <a:r>
              <a:rPr sz="1200" dirty="0">
                <a:latin typeface="Times New Roman"/>
                <a:cs typeface="Times New Roman"/>
              </a:rPr>
              <a:t>the </a:t>
            </a:r>
            <a:r>
              <a:rPr sz="1200" spc="-5" dirty="0">
                <a:latin typeface="Times New Roman"/>
                <a:cs typeface="Times New Roman"/>
              </a:rPr>
              <a:t>high court and </a:t>
            </a:r>
            <a:r>
              <a:rPr sz="1200" dirty="0">
                <a:latin typeface="Times New Roman"/>
                <a:cs typeface="Times New Roman"/>
              </a:rPr>
              <a:t>Supreme </a:t>
            </a:r>
            <a:r>
              <a:rPr sz="1200" spc="-5" dirty="0">
                <a:latin typeface="Times New Roman"/>
                <a:cs typeface="Times New Roman"/>
              </a:rPr>
              <a:t>Court as  court of record. Article </a:t>
            </a:r>
            <a:r>
              <a:rPr sz="1200" dirty="0">
                <a:latin typeface="Times New Roman"/>
                <a:cs typeface="Times New Roman"/>
              </a:rPr>
              <a:t>129 </a:t>
            </a:r>
            <a:r>
              <a:rPr sz="1200" spc="-5" dirty="0">
                <a:latin typeface="Times New Roman"/>
                <a:cs typeface="Times New Roman"/>
              </a:rPr>
              <a:t>provides that the </a:t>
            </a:r>
            <a:r>
              <a:rPr sz="1200" dirty="0">
                <a:latin typeface="Times New Roman"/>
                <a:cs typeface="Times New Roman"/>
              </a:rPr>
              <a:t>Supreme </a:t>
            </a:r>
            <a:r>
              <a:rPr sz="1200" spc="-5" dirty="0">
                <a:latin typeface="Times New Roman"/>
                <a:cs typeface="Times New Roman"/>
              </a:rPr>
              <a:t>Court shall </a:t>
            </a:r>
            <a:r>
              <a:rPr sz="1200" dirty="0">
                <a:latin typeface="Times New Roman"/>
                <a:cs typeface="Times New Roman"/>
              </a:rPr>
              <a:t>be </a:t>
            </a:r>
            <a:r>
              <a:rPr sz="1200" spc="-5" dirty="0">
                <a:latin typeface="Times New Roman"/>
                <a:cs typeface="Times New Roman"/>
              </a:rPr>
              <a:t>court of record  and shall have all the powers including the power </a:t>
            </a:r>
            <a:r>
              <a:rPr sz="1200" dirty="0">
                <a:latin typeface="Times New Roman"/>
                <a:cs typeface="Times New Roman"/>
              </a:rPr>
              <a:t>to </a:t>
            </a:r>
            <a:r>
              <a:rPr sz="1200" spc="-5" dirty="0">
                <a:latin typeface="Times New Roman"/>
                <a:cs typeface="Times New Roman"/>
              </a:rPr>
              <a:t>punish for contempt</a:t>
            </a:r>
            <a:r>
              <a:rPr sz="1200" spc="185" dirty="0">
                <a:latin typeface="Times New Roman"/>
                <a:cs typeface="Times New Roman"/>
              </a:rPr>
              <a:t> </a:t>
            </a:r>
            <a:r>
              <a:rPr sz="1200" spc="-5" dirty="0">
                <a:latin typeface="Times New Roman"/>
                <a:cs typeface="Times New Roman"/>
              </a:rPr>
              <a:t>itself.  </a:t>
            </a:r>
            <a:r>
              <a:rPr sz="1200" dirty="0">
                <a:latin typeface="Times New Roman"/>
                <a:cs typeface="Times New Roman"/>
              </a:rPr>
              <a:t>Similarly </a:t>
            </a:r>
            <a:r>
              <a:rPr sz="1200" spc="-5" dirty="0">
                <a:latin typeface="Times New Roman"/>
                <a:cs typeface="Times New Roman"/>
              </a:rPr>
              <a:t>article 215 provides that </a:t>
            </a:r>
            <a:r>
              <a:rPr sz="1200" dirty="0">
                <a:latin typeface="Times New Roman"/>
                <a:cs typeface="Times New Roman"/>
              </a:rPr>
              <a:t>every </a:t>
            </a:r>
            <a:r>
              <a:rPr sz="1200" spc="-5" dirty="0">
                <a:latin typeface="Times New Roman"/>
                <a:cs typeface="Times New Roman"/>
              </a:rPr>
              <a:t>high </a:t>
            </a:r>
            <a:r>
              <a:rPr sz="1200" dirty="0">
                <a:latin typeface="Times New Roman"/>
                <a:cs typeface="Times New Roman"/>
              </a:rPr>
              <a:t>court </a:t>
            </a:r>
            <a:r>
              <a:rPr sz="1200" spc="-5" dirty="0">
                <a:latin typeface="Times New Roman"/>
                <a:cs typeface="Times New Roman"/>
              </a:rPr>
              <a:t>shall have power which includes  power to punish </a:t>
            </a:r>
            <a:r>
              <a:rPr sz="1200" dirty="0">
                <a:latin typeface="Times New Roman"/>
                <a:cs typeface="Times New Roman"/>
              </a:rPr>
              <a:t>for </a:t>
            </a:r>
            <a:r>
              <a:rPr sz="1200" spc="-5" dirty="0">
                <a:latin typeface="Times New Roman"/>
                <a:cs typeface="Times New Roman"/>
              </a:rPr>
              <a:t>contempt of itself and such high court considers court of record as  like article</a:t>
            </a:r>
            <a:r>
              <a:rPr sz="1200" spc="-10" dirty="0">
                <a:latin typeface="Times New Roman"/>
                <a:cs typeface="Times New Roman"/>
              </a:rPr>
              <a:t> </a:t>
            </a:r>
            <a:r>
              <a:rPr sz="1200" spc="-5" dirty="0">
                <a:latin typeface="Times New Roman"/>
                <a:cs typeface="Times New Roman"/>
              </a:rPr>
              <a:t>129.</a:t>
            </a:r>
            <a:endParaRPr sz="1200">
              <a:latin typeface="Times New Roman"/>
              <a:cs typeface="Times New Roman"/>
            </a:endParaRPr>
          </a:p>
          <a:p>
            <a:pPr>
              <a:lnSpc>
                <a:spcPct val="100000"/>
              </a:lnSpc>
            </a:pPr>
            <a:endParaRPr sz="1300">
              <a:latin typeface="Times New Roman"/>
              <a:cs typeface="Times New Roman"/>
            </a:endParaRPr>
          </a:p>
          <a:p>
            <a:pPr>
              <a:lnSpc>
                <a:spcPct val="100000"/>
              </a:lnSpc>
              <a:spcBef>
                <a:spcPts val="25"/>
              </a:spcBef>
            </a:pPr>
            <a:endParaRPr sz="1050">
              <a:latin typeface="Times New Roman"/>
              <a:cs typeface="Times New Roman"/>
            </a:endParaRPr>
          </a:p>
          <a:p>
            <a:pPr marL="12700" algn="just">
              <a:lnSpc>
                <a:spcPct val="100000"/>
              </a:lnSpc>
            </a:pPr>
            <a:r>
              <a:rPr sz="1200" b="1" spc="-5" dirty="0">
                <a:latin typeface="Times New Roman"/>
                <a:cs typeface="Times New Roman"/>
              </a:rPr>
              <a:t>Contempt in face of subordinate</a:t>
            </a:r>
            <a:r>
              <a:rPr sz="1200" b="1" spc="15" dirty="0">
                <a:latin typeface="Times New Roman"/>
                <a:cs typeface="Times New Roman"/>
              </a:rPr>
              <a:t> </a:t>
            </a:r>
            <a:r>
              <a:rPr sz="1200" b="1" spc="-5" dirty="0">
                <a:latin typeface="Times New Roman"/>
                <a:cs typeface="Times New Roman"/>
              </a:rPr>
              <a:t>court</a:t>
            </a:r>
            <a:endParaRPr sz="1200">
              <a:latin typeface="Times New Roman"/>
              <a:cs typeface="Times New Roman"/>
            </a:endParaRPr>
          </a:p>
          <a:p>
            <a:pPr>
              <a:lnSpc>
                <a:spcPct val="100000"/>
              </a:lnSpc>
              <a:spcBef>
                <a:spcPts val="35"/>
              </a:spcBef>
            </a:pPr>
            <a:endParaRPr sz="1750">
              <a:latin typeface="Times New Roman"/>
              <a:cs typeface="Times New Roman"/>
            </a:endParaRPr>
          </a:p>
          <a:p>
            <a:pPr marL="12700" marR="6350" algn="just">
              <a:lnSpc>
                <a:spcPct val="143700"/>
              </a:lnSpc>
            </a:pPr>
            <a:r>
              <a:rPr sz="1200" spc="-5" dirty="0">
                <a:latin typeface="Times New Roman"/>
                <a:cs typeface="Times New Roman"/>
              </a:rPr>
              <a:t>Provisions of section 14 </a:t>
            </a:r>
            <a:r>
              <a:rPr sz="1200" dirty="0">
                <a:latin typeface="Times New Roman"/>
                <a:cs typeface="Times New Roman"/>
              </a:rPr>
              <a:t>apply </a:t>
            </a:r>
            <a:r>
              <a:rPr sz="1200" spc="5" dirty="0">
                <a:latin typeface="Times New Roman"/>
                <a:cs typeface="Times New Roman"/>
              </a:rPr>
              <a:t>only </a:t>
            </a:r>
            <a:r>
              <a:rPr sz="1200" spc="-5" dirty="0">
                <a:latin typeface="Times New Roman"/>
                <a:cs typeface="Times New Roman"/>
              </a:rPr>
              <a:t>to the contempt in face of Supreme Court and  high court. </a:t>
            </a:r>
            <a:r>
              <a:rPr sz="1200" dirty="0">
                <a:latin typeface="Times New Roman"/>
                <a:cs typeface="Times New Roman"/>
              </a:rPr>
              <a:t>They </a:t>
            </a:r>
            <a:r>
              <a:rPr sz="1200" spc="-5" dirty="0">
                <a:latin typeface="Times New Roman"/>
                <a:cs typeface="Times New Roman"/>
              </a:rPr>
              <a:t>do not </a:t>
            </a:r>
            <a:r>
              <a:rPr sz="1200" dirty="0">
                <a:latin typeface="Times New Roman"/>
                <a:cs typeface="Times New Roman"/>
              </a:rPr>
              <a:t>apply </a:t>
            </a:r>
            <a:r>
              <a:rPr sz="1200" spc="-5" dirty="0">
                <a:latin typeface="Times New Roman"/>
                <a:cs typeface="Times New Roman"/>
              </a:rPr>
              <a:t>to the subordinate court. </a:t>
            </a:r>
            <a:r>
              <a:rPr sz="1200" spc="-15" dirty="0">
                <a:latin typeface="Times New Roman"/>
                <a:cs typeface="Times New Roman"/>
              </a:rPr>
              <a:t>In </a:t>
            </a:r>
            <a:r>
              <a:rPr sz="1200" spc="-5" dirty="0">
                <a:latin typeface="Times New Roman"/>
                <a:cs typeface="Times New Roman"/>
              </a:rPr>
              <a:t>case of subordinate court it  can take immediate action under section 228, 345 and 346 of Indian penal code and  criminal procedure code. Section 345 of criminal procedure code lays down the  procedure or investigation and punishment for </a:t>
            </a:r>
            <a:r>
              <a:rPr sz="1200" dirty="0">
                <a:latin typeface="Times New Roman"/>
                <a:cs typeface="Times New Roman"/>
              </a:rPr>
              <a:t>the </a:t>
            </a:r>
            <a:r>
              <a:rPr sz="1200" spc="-5" dirty="0">
                <a:latin typeface="Times New Roman"/>
                <a:cs typeface="Times New Roman"/>
              </a:rPr>
              <a:t>offences specified in section 175,  178, 179, 180 or 228 of Indian penal</a:t>
            </a:r>
            <a:r>
              <a:rPr sz="1200" spc="35" dirty="0">
                <a:latin typeface="Times New Roman"/>
                <a:cs typeface="Times New Roman"/>
              </a:rPr>
              <a:t> </a:t>
            </a:r>
            <a:r>
              <a:rPr sz="1200" spc="-5" dirty="0">
                <a:latin typeface="Times New Roman"/>
                <a:cs typeface="Times New Roman"/>
              </a:rPr>
              <a:t>code.</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18</a:t>
            </a:fld>
            <a:endParaRPr spc="-5"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91035"/>
            <a:ext cx="5302250" cy="2834640"/>
          </a:xfrm>
          <a:prstGeom prst="rect">
            <a:avLst/>
          </a:prstGeom>
        </p:spPr>
        <p:txBody>
          <a:bodyPr vert="horz" wrap="square" lIns="0" tIns="12700" rIns="0" bIns="0" rtlCol="0">
            <a:spAutoFit/>
          </a:bodyPr>
          <a:lstStyle/>
          <a:p>
            <a:pPr marL="12700">
              <a:lnSpc>
                <a:spcPct val="100000"/>
              </a:lnSpc>
              <a:spcBef>
                <a:spcPts val="100"/>
              </a:spcBef>
            </a:pPr>
            <a:r>
              <a:rPr sz="1200" b="1" spc="-5" dirty="0">
                <a:latin typeface="Times New Roman"/>
                <a:cs typeface="Times New Roman"/>
              </a:rPr>
              <a:t>Contempt </a:t>
            </a:r>
            <a:r>
              <a:rPr sz="1200" b="1" dirty="0">
                <a:latin typeface="Times New Roman"/>
                <a:cs typeface="Times New Roman"/>
              </a:rPr>
              <a:t>outside </a:t>
            </a:r>
            <a:r>
              <a:rPr sz="1200" b="1" spc="-5" dirty="0">
                <a:latin typeface="Times New Roman"/>
                <a:cs typeface="Times New Roman"/>
              </a:rPr>
              <a:t>court </a:t>
            </a:r>
            <a:r>
              <a:rPr sz="1200" b="1" dirty="0">
                <a:latin typeface="Times New Roman"/>
                <a:cs typeface="Times New Roman"/>
              </a:rPr>
              <a:t>which </a:t>
            </a:r>
            <a:r>
              <a:rPr sz="1200" b="1" spc="-5" dirty="0">
                <a:latin typeface="Times New Roman"/>
                <a:cs typeface="Times New Roman"/>
              </a:rPr>
              <a:t>is known as constructive</a:t>
            </a:r>
            <a:r>
              <a:rPr sz="1200" b="1" spc="25" dirty="0">
                <a:latin typeface="Times New Roman"/>
                <a:cs typeface="Times New Roman"/>
              </a:rPr>
              <a:t> </a:t>
            </a:r>
            <a:r>
              <a:rPr sz="1200" b="1" spc="-5" dirty="0">
                <a:latin typeface="Times New Roman"/>
                <a:cs typeface="Times New Roman"/>
              </a:rPr>
              <a:t>contempt</a:t>
            </a:r>
            <a:endParaRPr sz="1200">
              <a:latin typeface="Times New Roman"/>
              <a:cs typeface="Times New Roman"/>
            </a:endParaRPr>
          </a:p>
          <a:p>
            <a:pPr>
              <a:lnSpc>
                <a:spcPct val="100000"/>
              </a:lnSpc>
            </a:pPr>
            <a:endParaRPr sz="1300">
              <a:latin typeface="Times New Roman"/>
              <a:cs typeface="Times New Roman"/>
            </a:endParaRPr>
          </a:p>
          <a:p>
            <a:pPr>
              <a:lnSpc>
                <a:spcPct val="100000"/>
              </a:lnSpc>
              <a:spcBef>
                <a:spcPts val="30"/>
              </a:spcBef>
            </a:pPr>
            <a:endParaRPr sz="1000">
              <a:latin typeface="Times New Roman"/>
              <a:cs typeface="Times New Roman"/>
            </a:endParaRPr>
          </a:p>
          <a:p>
            <a:pPr marL="12700">
              <a:lnSpc>
                <a:spcPct val="100000"/>
              </a:lnSpc>
            </a:pPr>
            <a:r>
              <a:rPr sz="1200" spc="-5" dirty="0">
                <a:latin typeface="Times New Roman"/>
                <a:cs typeface="Times New Roman"/>
              </a:rPr>
              <a:t>Section 15 of the act deals with criminal contempt other than those covered </a:t>
            </a:r>
            <a:r>
              <a:rPr sz="1200" dirty="0">
                <a:latin typeface="Times New Roman"/>
                <a:cs typeface="Times New Roman"/>
              </a:rPr>
              <a:t>by</a:t>
            </a:r>
            <a:r>
              <a:rPr sz="1200" spc="25" dirty="0">
                <a:latin typeface="Times New Roman"/>
                <a:cs typeface="Times New Roman"/>
              </a:rPr>
              <a:t> </a:t>
            </a:r>
            <a:r>
              <a:rPr sz="1200" spc="-5" dirty="0">
                <a:latin typeface="Times New Roman"/>
                <a:cs typeface="Times New Roman"/>
              </a:rPr>
              <a:t>section</a:t>
            </a:r>
            <a:endParaRPr sz="1200">
              <a:latin typeface="Times New Roman"/>
              <a:cs typeface="Times New Roman"/>
            </a:endParaRPr>
          </a:p>
          <a:p>
            <a:pPr marL="241300" indent="-228600">
              <a:lnSpc>
                <a:spcPct val="100000"/>
              </a:lnSpc>
              <a:spcBef>
                <a:spcPts val="625"/>
              </a:spcBef>
              <a:buAutoNum type="arabicPeriod" startAt="14"/>
              <a:tabLst>
                <a:tab pos="241300" algn="l"/>
              </a:tabLst>
            </a:pPr>
            <a:r>
              <a:rPr sz="1200" spc="-5" dirty="0">
                <a:latin typeface="Times New Roman"/>
                <a:cs typeface="Times New Roman"/>
              </a:rPr>
              <a:t>Section 15 </a:t>
            </a:r>
            <a:r>
              <a:rPr sz="1200" dirty="0">
                <a:latin typeface="Times New Roman"/>
                <a:cs typeface="Times New Roman"/>
              </a:rPr>
              <a:t>of contempt </a:t>
            </a:r>
            <a:r>
              <a:rPr sz="1200" spc="-5" dirty="0">
                <a:latin typeface="Times New Roman"/>
                <a:cs typeface="Times New Roman"/>
              </a:rPr>
              <a:t>of court act, 1991 read as cognizance </a:t>
            </a:r>
            <a:r>
              <a:rPr sz="1200" dirty="0">
                <a:latin typeface="Times New Roman"/>
                <a:cs typeface="Times New Roman"/>
              </a:rPr>
              <a:t>of </a:t>
            </a:r>
            <a:r>
              <a:rPr sz="1200" spc="-5" dirty="0">
                <a:latin typeface="Times New Roman"/>
                <a:cs typeface="Times New Roman"/>
              </a:rPr>
              <a:t>criminal</a:t>
            </a:r>
            <a:r>
              <a:rPr sz="1200" spc="200" dirty="0">
                <a:latin typeface="Times New Roman"/>
                <a:cs typeface="Times New Roman"/>
              </a:rPr>
              <a:t> </a:t>
            </a:r>
            <a:r>
              <a:rPr sz="1200" spc="-5" dirty="0">
                <a:latin typeface="Times New Roman"/>
                <a:cs typeface="Times New Roman"/>
              </a:rPr>
              <a:t>contempt</a:t>
            </a:r>
            <a:endParaRPr sz="1200">
              <a:latin typeface="Times New Roman"/>
              <a:cs typeface="Times New Roman"/>
            </a:endParaRPr>
          </a:p>
          <a:p>
            <a:pPr marL="12700" marR="5080">
              <a:lnSpc>
                <a:spcPct val="143300"/>
              </a:lnSpc>
              <a:spcBef>
                <a:spcPts val="10"/>
              </a:spcBef>
            </a:pPr>
            <a:r>
              <a:rPr sz="1200" spc="-5" dirty="0">
                <a:latin typeface="Times New Roman"/>
                <a:cs typeface="Times New Roman"/>
              </a:rPr>
              <a:t>in other cases. </a:t>
            </a:r>
            <a:r>
              <a:rPr sz="1200" spc="-20" dirty="0">
                <a:latin typeface="Times New Roman"/>
                <a:cs typeface="Times New Roman"/>
              </a:rPr>
              <a:t>In </a:t>
            </a:r>
            <a:r>
              <a:rPr sz="1200" spc="-5" dirty="0">
                <a:latin typeface="Times New Roman"/>
                <a:cs typeface="Times New Roman"/>
              </a:rPr>
              <a:t>case </a:t>
            </a:r>
            <a:r>
              <a:rPr sz="1200" dirty="0">
                <a:latin typeface="Times New Roman"/>
                <a:cs typeface="Times New Roman"/>
              </a:rPr>
              <a:t>of </a:t>
            </a:r>
            <a:r>
              <a:rPr sz="1200" spc="-5" dirty="0">
                <a:latin typeface="Times New Roman"/>
                <a:cs typeface="Times New Roman"/>
              </a:rPr>
              <a:t>criminal contempt other than referred under </a:t>
            </a:r>
            <a:r>
              <a:rPr sz="1200" dirty="0">
                <a:latin typeface="Times New Roman"/>
                <a:cs typeface="Times New Roman"/>
              </a:rPr>
              <a:t>section </a:t>
            </a:r>
            <a:r>
              <a:rPr sz="1200" spc="-5" dirty="0">
                <a:latin typeface="Times New Roman"/>
                <a:cs typeface="Times New Roman"/>
              </a:rPr>
              <a:t>14 </a:t>
            </a:r>
            <a:r>
              <a:rPr sz="1200" spc="-10" dirty="0">
                <a:latin typeface="Times New Roman"/>
                <a:cs typeface="Times New Roman"/>
              </a:rPr>
              <a:t>the  </a:t>
            </a:r>
            <a:r>
              <a:rPr sz="1200" spc="-5" dirty="0">
                <a:latin typeface="Times New Roman"/>
                <a:cs typeface="Times New Roman"/>
              </a:rPr>
              <a:t>Supreme Court or high court maintain action on its own or motion made</a:t>
            </a:r>
            <a:r>
              <a:rPr sz="1200" spc="100" dirty="0">
                <a:latin typeface="Times New Roman"/>
                <a:cs typeface="Times New Roman"/>
              </a:rPr>
              <a:t> </a:t>
            </a:r>
            <a:r>
              <a:rPr sz="1200" dirty="0">
                <a:latin typeface="Times New Roman"/>
                <a:cs typeface="Times New Roman"/>
              </a:rPr>
              <a:t>by</a:t>
            </a:r>
            <a:endParaRPr sz="1200">
              <a:latin typeface="Times New Roman"/>
              <a:cs typeface="Times New Roman"/>
            </a:endParaRPr>
          </a:p>
          <a:p>
            <a:pPr marL="469265" lvl="1" indent="-229235">
              <a:lnSpc>
                <a:spcPct val="100000"/>
              </a:lnSpc>
              <a:spcBef>
                <a:spcPts val="635"/>
              </a:spcBef>
              <a:buAutoNum type="alphaLcPeriod"/>
              <a:tabLst>
                <a:tab pos="469900" algn="l"/>
              </a:tabLst>
            </a:pPr>
            <a:r>
              <a:rPr sz="1200" spc="-5" dirty="0">
                <a:latin typeface="Times New Roman"/>
                <a:cs typeface="Times New Roman"/>
              </a:rPr>
              <a:t>Advocate</a:t>
            </a:r>
            <a:r>
              <a:rPr sz="1200" dirty="0">
                <a:latin typeface="Times New Roman"/>
                <a:cs typeface="Times New Roman"/>
              </a:rPr>
              <a:t> </a:t>
            </a:r>
            <a:r>
              <a:rPr sz="1200" spc="-5" dirty="0">
                <a:latin typeface="Times New Roman"/>
                <a:cs typeface="Times New Roman"/>
              </a:rPr>
              <a:t>general</a:t>
            </a:r>
            <a:endParaRPr sz="1200">
              <a:latin typeface="Times New Roman"/>
              <a:cs typeface="Times New Roman"/>
            </a:endParaRPr>
          </a:p>
          <a:p>
            <a:pPr marL="469265" lvl="1" indent="-229235">
              <a:lnSpc>
                <a:spcPct val="100000"/>
              </a:lnSpc>
              <a:spcBef>
                <a:spcPts val="625"/>
              </a:spcBef>
              <a:buAutoNum type="alphaLcPeriod"/>
              <a:tabLst>
                <a:tab pos="469900" algn="l"/>
              </a:tabLst>
            </a:pPr>
            <a:r>
              <a:rPr sz="1200" dirty="0">
                <a:latin typeface="Times New Roman"/>
                <a:cs typeface="Times New Roman"/>
              </a:rPr>
              <a:t>Any other </a:t>
            </a:r>
            <a:r>
              <a:rPr sz="1200" spc="-5" dirty="0">
                <a:latin typeface="Times New Roman"/>
                <a:cs typeface="Times New Roman"/>
              </a:rPr>
              <a:t>person with the comment in writing </a:t>
            </a:r>
            <a:r>
              <a:rPr sz="1200" dirty="0">
                <a:latin typeface="Times New Roman"/>
                <a:cs typeface="Times New Roman"/>
              </a:rPr>
              <a:t>of </a:t>
            </a:r>
            <a:r>
              <a:rPr sz="1200" spc="-5" dirty="0">
                <a:latin typeface="Times New Roman"/>
                <a:cs typeface="Times New Roman"/>
              </a:rPr>
              <a:t>advocate</a:t>
            </a:r>
            <a:r>
              <a:rPr sz="1200" spc="20" dirty="0">
                <a:latin typeface="Times New Roman"/>
                <a:cs typeface="Times New Roman"/>
              </a:rPr>
              <a:t> </a:t>
            </a:r>
            <a:r>
              <a:rPr sz="1200" spc="-5" dirty="0">
                <a:latin typeface="Times New Roman"/>
                <a:cs typeface="Times New Roman"/>
              </a:rPr>
              <a:t>general</a:t>
            </a:r>
            <a:endParaRPr sz="1200">
              <a:latin typeface="Times New Roman"/>
              <a:cs typeface="Times New Roman"/>
            </a:endParaRPr>
          </a:p>
          <a:p>
            <a:pPr marL="469265" marR="6985" lvl="1" indent="-228600" algn="just">
              <a:lnSpc>
                <a:spcPct val="143700"/>
              </a:lnSpc>
              <a:spcBef>
                <a:spcPts val="10"/>
              </a:spcBef>
              <a:buSzPct val="91666"/>
              <a:buAutoNum type="alphaLcPeriod"/>
              <a:tabLst>
                <a:tab pos="469900" algn="l"/>
              </a:tabLst>
            </a:pPr>
            <a:r>
              <a:rPr sz="1200" spc="-15" dirty="0">
                <a:latin typeface="Times New Roman"/>
                <a:cs typeface="Times New Roman"/>
              </a:rPr>
              <a:t>In </a:t>
            </a:r>
            <a:r>
              <a:rPr sz="1200" spc="-5" dirty="0">
                <a:latin typeface="Times New Roman"/>
                <a:cs typeface="Times New Roman"/>
              </a:rPr>
              <a:t>relation to </a:t>
            </a:r>
            <a:r>
              <a:rPr sz="1200" dirty="0">
                <a:latin typeface="Times New Roman"/>
                <a:cs typeface="Times New Roman"/>
              </a:rPr>
              <a:t>any </a:t>
            </a:r>
            <a:r>
              <a:rPr sz="1200" spc="-5" dirty="0">
                <a:latin typeface="Times New Roman"/>
                <a:cs typeface="Times New Roman"/>
              </a:rPr>
              <a:t>high court of the union territory of Delhi, such law officer as  the central government </a:t>
            </a:r>
            <a:r>
              <a:rPr sz="1200" dirty="0">
                <a:latin typeface="Times New Roman"/>
                <a:cs typeface="Times New Roman"/>
              </a:rPr>
              <a:t>may specify </a:t>
            </a:r>
            <a:r>
              <a:rPr sz="1200" spc="-5" dirty="0">
                <a:latin typeface="Times New Roman"/>
                <a:cs typeface="Times New Roman"/>
              </a:rPr>
              <a:t>in the official gazette or </a:t>
            </a:r>
            <a:r>
              <a:rPr sz="1200" dirty="0">
                <a:latin typeface="Times New Roman"/>
                <a:cs typeface="Times New Roman"/>
              </a:rPr>
              <a:t>any </a:t>
            </a:r>
            <a:r>
              <a:rPr sz="1200" spc="-5" dirty="0">
                <a:latin typeface="Times New Roman"/>
                <a:cs typeface="Times New Roman"/>
              </a:rPr>
              <a:t>other person  on behalf of </a:t>
            </a:r>
            <a:r>
              <a:rPr sz="1200" dirty="0">
                <a:latin typeface="Times New Roman"/>
                <a:cs typeface="Times New Roman"/>
              </a:rPr>
              <a:t>such </a:t>
            </a:r>
            <a:r>
              <a:rPr sz="1200" spc="-5" dirty="0">
                <a:latin typeface="Times New Roman"/>
                <a:cs typeface="Times New Roman"/>
              </a:rPr>
              <a:t>law officer</a:t>
            </a:r>
            <a:r>
              <a:rPr sz="1100" spc="-5" dirty="0">
                <a:latin typeface="Times New Roman"/>
                <a:cs typeface="Times New Roman"/>
              </a:rPr>
              <a:t>.</a:t>
            </a:r>
            <a:endParaRPr sz="11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19</a:t>
            </a:fld>
            <a:endParaRPr spc="-5"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87988"/>
            <a:ext cx="5301615" cy="8197215"/>
          </a:xfrm>
          <a:prstGeom prst="rect">
            <a:avLst/>
          </a:prstGeom>
        </p:spPr>
        <p:txBody>
          <a:bodyPr vert="horz" wrap="square" lIns="0" tIns="12700" rIns="0" bIns="0" rtlCol="0">
            <a:spAutoFit/>
          </a:bodyPr>
          <a:lstStyle/>
          <a:p>
            <a:pPr algn="ctr">
              <a:lnSpc>
                <a:spcPct val="100000"/>
              </a:lnSpc>
              <a:spcBef>
                <a:spcPts val="100"/>
              </a:spcBef>
            </a:pPr>
            <a:r>
              <a:rPr sz="1400" b="1" spc="-5" dirty="0">
                <a:latin typeface="Times New Roman"/>
                <a:cs typeface="Times New Roman"/>
              </a:rPr>
              <a:t>INTRODUCTION</a:t>
            </a:r>
            <a:endParaRPr sz="1400">
              <a:latin typeface="Times New Roman"/>
              <a:cs typeface="Times New Roman"/>
            </a:endParaRPr>
          </a:p>
          <a:p>
            <a:pPr>
              <a:lnSpc>
                <a:spcPct val="100000"/>
              </a:lnSpc>
            </a:pPr>
            <a:endParaRPr sz="1500">
              <a:latin typeface="Times New Roman"/>
              <a:cs typeface="Times New Roman"/>
            </a:endParaRPr>
          </a:p>
          <a:p>
            <a:pPr marL="12700" algn="just">
              <a:lnSpc>
                <a:spcPct val="100000"/>
              </a:lnSpc>
              <a:spcBef>
                <a:spcPts val="905"/>
              </a:spcBef>
            </a:pPr>
            <a:r>
              <a:rPr sz="1400" b="1" u="heavy" dirty="0">
                <a:uFill>
                  <a:solidFill>
                    <a:srgbClr val="000000"/>
                  </a:solidFill>
                </a:uFill>
                <a:latin typeface="Times New Roman"/>
                <a:cs typeface="Times New Roman"/>
              </a:rPr>
              <a:t>Legal </a:t>
            </a:r>
            <a:r>
              <a:rPr sz="1400" b="1" u="heavy" spc="-5" dirty="0">
                <a:uFill>
                  <a:solidFill>
                    <a:srgbClr val="000000"/>
                  </a:solidFill>
                </a:uFill>
                <a:latin typeface="Times New Roman"/>
                <a:cs typeface="Times New Roman"/>
              </a:rPr>
              <a:t>Ethics </a:t>
            </a:r>
            <a:r>
              <a:rPr sz="1400" b="1" u="heavy" dirty="0">
                <a:uFill>
                  <a:solidFill>
                    <a:srgbClr val="000000"/>
                  </a:solidFill>
                </a:uFill>
                <a:latin typeface="Times New Roman"/>
                <a:cs typeface="Times New Roman"/>
              </a:rPr>
              <a:t>&amp;</a:t>
            </a:r>
            <a:r>
              <a:rPr sz="1400" b="1" u="heavy" spc="-10" dirty="0">
                <a:uFill>
                  <a:solidFill>
                    <a:srgbClr val="000000"/>
                  </a:solidFill>
                </a:uFill>
                <a:latin typeface="Times New Roman"/>
                <a:cs typeface="Times New Roman"/>
              </a:rPr>
              <a:t> </a:t>
            </a:r>
            <a:r>
              <a:rPr sz="1400" b="1" u="heavy" spc="-5" dirty="0">
                <a:uFill>
                  <a:solidFill>
                    <a:srgbClr val="000000"/>
                  </a:solidFill>
                </a:uFill>
                <a:latin typeface="Times New Roman"/>
                <a:cs typeface="Times New Roman"/>
              </a:rPr>
              <a:t>Significance</a:t>
            </a:r>
            <a:endParaRPr sz="1400">
              <a:latin typeface="Times New Roman"/>
              <a:cs typeface="Times New Roman"/>
            </a:endParaRPr>
          </a:p>
          <a:p>
            <a:pPr>
              <a:lnSpc>
                <a:spcPct val="100000"/>
              </a:lnSpc>
              <a:spcBef>
                <a:spcPts val="50"/>
              </a:spcBef>
            </a:pPr>
            <a:endParaRPr sz="1700">
              <a:latin typeface="Times New Roman"/>
              <a:cs typeface="Times New Roman"/>
            </a:endParaRPr>
          </a:p>
          <a:p>
            <a:pPr marL="12700" marR="5080" algn="just">
              <a:lnSpc>
                <a:spcPct val="143700"/>
              </a:lnSpc>
              <a:spcBef>
                <a:spcPts val="5"/>
              </a:spcBef>
            </a:pPr>
            <a:r>
              <a:rPr sz="1200" spc="-5" dirty="0">
                <a:latin typeface="Times New Roman"/>
                <a:cs typeface="Times New Roman"/>
              </a:rPr>
              <a:t>The word ethics is derived from the Greek word </a:t>
            </a:r>
            <a:r>
              <a:rPr sz="1200" i="1" dirty="0">
                <a:latin typeface="Times New Roman"/>
                <a:cs typeface="Times New Roman"/>
              </a:rPr>
              <a:t>ethos </a:t>
            </a:r>
            <a:r>
              <a:rPr sz="1200" spc="-5" dirty="0">
                <a:latin typeface="Times New Roman"/>
                <a:cs typeface="Times New Roman"/>
              </a:rPr>
              <a:t>(character), and from the Latin  word </a:t>
            </a:r>
            <a:r>
              <a:rPr sz="1200" i="1" spc="-5" dirty="0">
                <a:latin typeface="Times New Roman"/>
                <a:cs typeface="Times New Roman"/>
              </a:rPr>
              <a:t>mores </a:t>
            </a:r>
            <a:r>
              <a:rPr sz="1200" spc="-5" dirty="0">
                <a:latin typeface="Times New Roman"/>
                <a:cs typeface="Times New Roman"/>
              </a:rPr>
              <a:t>(customs). Together </a:t>
            </a:r>
            <a:r>
              <a:rPr sz="1200" dirty="0">
                <a:latin typeface="Times New Roman"/>
                <a:cs typeface="Times New Roman"/>
              </a:rPr>
              <a:t>they </a:t>
            </a:r>
            <a:r>
              <a:rPr sz="1200" spc="-5" dirty="0">
                <a:latin typeface="Times New Roman"/>
                <a:cs typeface="Times New Roman"/>
              </a:rPr>
              <a:t>combine to define how individuals choose to  interact with one another. </a:t>
            </a:r>
            <a:r>
              <a:rPr sz="1200" spc="-20" dirty="0">
                <a:latin typeface="Times New Roman"/>
                <a:cs typeface="Times New Roman"/>
              </a:rPr>
              <a:t>In </a:t>
            </a:r>
            <a:r>
              <a:rPr sz="1200" spc="-5" dirty="0">
                <a:latin typeface="Times New Roman"/>
                <a:cs typeface="Times New Roman"/>
              </a:rPr>
              <a:t>philosophy, ethics defines what is good for the individual  and for </a:t>
            </a:r>
            <a:r>
              <a:rPr sz="1200" dirty="0">
                <a:latin typeface="Times New Roman"/>
                <a:cs typeface="Times New Roman"/>
              </a:rPr>
              <a:t>society </a:t>
            </a:r>
            <a:r>
              <a:rPr sz="1200" spc="-5" dirty="0">
                <a:latin typeface="Times New Roman"/>
                <a:cs typeface="Times New Roman"/>
              </a:rPr>
              <a:t>and establishes the nature of duties that people owe themselves and  one another. </a:t>
            </a:r>
            <a:r>
              <a:rPr sz="1200" dirty="0">
                <a:latin typeface="Times New Roman"/>
                <a:cs typeface="Times New Roman"/>
              </a:rPr>
              <a:t>The </a:t>
            </a:r>
            <a:r>
              <a:rPr sz="1200" spc="-5" dirty="0">
                <a:latin typeface="Times New Roman"/>
                <a:cs typeface="Times New Roman"/>
              </a:rPr>
              <a:t>following items are characteristics of</a:t>
            </a:r>
            <a:r>
              <a:rPr sz="1200" spc="10" dirty="0">
                <a:latin typeface="Times New Roman"/>
                <a:cs typeface="Times New Roman"/>
              </a:rPr>
              <a:t> </a:t>
            </a:r>
            <a:r>
              <a:rPr sz="1200" spc="-5" dirty="0">
                <a:latin typeface="Times New Roman"/>
                <a:cs typeface="Times New Roman"/>
              </a:rPr>
              <a:t>ethics:</a:t>
            </a:r>
            <a:endParaRPr sz="1200">
              <a:latin typeface="Times New Roman"/>
              <a:cs typeface="Times New Roman"/>
            </a:endParaRPr>
          </a:p>
          <a:p>
            <a:pPr>
              <a:lnSpc>
                <a:spcPct val="100000"/>
              </a:lnSpc>
              <a:spcBef>
                <a:spcPts val="45"/>
              </a:spcBef>
            </a:pPr>
            <a:endParaRPr sz="1250">
              <a:latin typeface="Times New Roman"/>
              <a:cs typeface="Times New Roman"/>
            </a:endParaRPr>
          </a:p>
          <a:p>
            <a:pPr marL="469265" marR="8255" indent="-228600">
              <a:lnSpc>
                <a:spcPct val="144200"/>
              </a:lnSpc>
              <a:spcBef>
                <a:spcPts val="5"/>
              </a:spcBef>
              <a:buFont typeface="Symbol"/>
              <a:buChar char=""/>
              <a:tabLst>
                <a:tab pos="469265" algn="l"/>
                <a:tab pos="469900" algn="l"/>
              </a:tabLst>
            </a:pPr>
            <a:r>
              <a:rPr sz="1200" spc="-5" dirty="0">
                <a:latin typeface="Times New Roman"/>
                <a:cs typeface="Times New Roman"/>
              </a:rPr>
              <a:t>Ethics involves learning what is right and wrong, and then </a:t>
            </a:r>
            <a:r>
              <a:rPr sz="1200" dirty="0">
                <a:latin typeface="Times New Roman"/>
                <a:cs typeface="Times New Roman"/>
              </a:rPr>
              <a:t>doing </a:t>
            </a:r>
            <a:r>
              <a:rPr sz="1200" spc="-5" dirty="0">
                <a:latin typeface="Times New Roman"/>
                <a:cs typeface="Times New Roman"/>
              </a:rPr>
              <a:t>the right  thing.</a:t>
            </a:r>
            <a:endParaRPr sz="1200">
              <a:latin typeface="Times New Roman"/>
              <a:cs typeface="Times New Roman"/>
            </a:endParaRPr>
          </a:p>
          <a:p>
            <a:pPr>
              <a:lnSpc>
                <a:spcPct val="100000"/>
              </a:lnSpc>
              <a:buFont typeface="Symbol"/>
              <a:buChar char=""/>
            </a:pPr>
            <a:endParaRPr sz="1300">
              <a:latin typeface="Times New Roman"/>
              <a:cs typeface="Times New Roman"/>
            </a:endParaRPr>
          </a:p>
          <a:p>
            <a:pPr>
              <a:lnSpc>
                <a:spcPct val="100000"/>
              </a:lnSpc>
              <a:spcBef>
                <a:spcPts val="20"/>
              </a:spcBef>
              <a:buFont typeface="Symbol"/>
              <a:buChar char=""/>
            </a:pPr>
            <a:endParaRPr sz="1100">
              <a:latin typeface="Times New Roman"/>
              <a:cs typeface="Times New Roman"/>
            </a:endParaRPr>
          </a:p>
          <a:p>
            <a:pPr marL="469900" indent="-229235">
              <a:lnSpc>
                <a:spcPct val="100000"/>
              </a:lnSpc>
              <a:buFont typeface="Symbol"/>
              <a:buChar char=""/>
              <a:tabLst>
                <a:tab pos="469265" algn="l"/>
                <a:tab pos="469900" algn="l"/>
              </a:tabLst>
            </a:pPr>
            <a:r>
              <a:rPr sz="1200" spc="-5" dirty="0">
                <a:latin typeface="Times New Roman"/>
                <a:cs typeface="Times New Roman"/>
              </a:rPr>
              <a:t>Most ethical decisions </a:t>
            </a:r>
            <a:r>
              <a:rPr sz="1200" dirty="0">
                <a:latin typeface="Times New Roman"/>
                <a:cs typeface="Times New Roman"/>
              </a:rPr>
              <a:t>have </a:t>
            </a:r>
            <a:r>
              <a:rPr sz="1200" spc="-5" dirty="0">
                <a:latin typeface="Times New Roman"/>
                <a:cs typeface="Times New Roman"/>
              </a:rPr>
              <a:t>extended</a:t>
            </a:r>
            <a:r>
              <a:rPr sz="1200" spc="15" dirty="0">
                <a:latin typeface="Times New Roman"/>
                <a:cs typeface="Times New Roman"/>
              </a:rPr>
              <a:t> </a:t>
            </a:r>
            <a:r>
              <a:rPr sz="1200" spc="-5" dirty="0">
                <a:latin typeface="Times New Roman"/>
                <a:cs typeface="Times New Roman"/>
              </a:rPr>
              <a:t>consequences.</a:t>
            </a:r>
            <a:endParaRPr sz="1200">
              <a:latin typeface="Times New Roman"/>
              <a:cs typeface="Times New Roman"/>
            </a:endParaRPr>
          </a:p>
          <a:p>
            <a:pPr>
              <a:lnSpc>
                <a:spcPct val="100000"/>
              </a:lnSpc>
              <a:buFont typeface="Symbol"/>
              <a:buChar char=""/>
            </a:pPr>
            <a:endParaRPr sz="1400">
              <a:latin typeface="Times New Roman"/>
              <a:cs typeface="Times New Roman"/>
            </a:endParaRPr>
          </a:p>
          <a:p>
            <a:pPr marL="469900" indent="-228600">
              <a:lnSpc>
                <a:spcPct val="100000"/>
              </a:lnSpc>
              <a:spcBef>
                <a:spcPts val="1175"/>
              </a:spcBef>
              <a:buFont typeface="Symbol"/>
              <a:buChar char=""/>
              <a:tabLst>
                <a:tab pos="469265" algn="l"/>
                <a:tab pos="469900" algn="l"/>
              </a:tabLst>
            </a:pPr>
            <a:r>
              <a:rPr sz="1200" spc="-5" dirty="0">
                <a:latin typeface="Times New Roman"/>
                <a:cs typeface="Times New Roman"/>
              </a:rPr>
              <a:t>Most ethical decisions </a:t>
            </a:r>
            <a:r>
              <a:rPr sz="1200" dirty="0">
                <a:latin typeface="Times New Roman"/>
                <a:cs typeface="Times New Roman"/>
              </a:rPr>
              <a:t>have </a:t>
            </a:r>
            <a:r>
              <a:rPr sz="1200" spc="-5" dirty="0">
                <a:latin typeface="Times New Roman"/>
                <a:cs typeface="Times New Roman"/>
              </a:rPr>
              <a:t>multiple</a:t>
            </a:r>
            <a:r>
              <a:rPr sz="1200" spc="5" dirty="0">
                <a:latin typeface="Times New Roman"/>
                <a:cs typeface="Times New Roman"/>
              </a:rPr>
              <a:t> </a:t>
            </a:r>
            <a:r>
              <a:rPr sz="1200" spc="-5" dirty="0">
                <a:latin typeface="Times New Roman"/>
                <a:cs typeface="Times New Roman"/>
              </a:rPr>
              <a:t>alternatives.</a:t>
            </a:r>
            <a:endParaRPr sz="1200">
              <a:latin typeface="Times New Roman"/>
              <a:cs typeface="Times New Roman"/>
            </a:endParaRPr>
          </a:p>
          <a:p>
            <a:pPr>
              <a:lnSpc>
                <a:spcPct val="100000"/>
              </a:lnSpc>
              <a:buFont typeface="Symbol"/>
              <a:buChar char=""/>
            </a:pPr>
            <a:endParaRPr sz="1400">
              <a:latin typeface="Times New Roman"/>
              <a:cs typeface="Times New Roman"/>
            </a:endParaRPr>
          </a:p>
          <a:p>
            <a:pPr marL="469900" indent="-229235">
              <a:lnSpc>
                <a:spcPct val="100000"/>
              </a:lnSpc>
              <a:spcBef>
                <a:spcPts val="1175"/>
              </a:spcBef>
              <a:buFont typeface="Symbol"/>
              <a:buChar char=""/>
              <a:tabLst>
                <a:tab pos="469265" algn="l"/>
                <a:tab pos="470534" algn="l"/>
              </a:tabLst>
            </a:pPr>
            <a:r>
              <a:rPr sz="1200" spc="-5" dirty="0">
                <a:latin typeface="Times New Roman"/>
                <a:cs typeface="Times New Roman"/>
              </a:rPr>
              <a:t>Most ethical decisions </a:t>
            </a:r>
            <a:r>
              <a:rPr sz="1200" dirty="0">
                <a:latin typeface="Times New Roman"/>
                <a:cs typeface="Times New Roman"/>
              </a:rPr>
              <a:t>have mixed</a:t>
            </a:r>
            <a:r>
              <a:rPr sz="1200" spc="10" dirty="0">
                <a:latin typeface="Times New Roman"/>
                <a:cs typeface="Times New Roman"/>
              </a:rPr>
              <a:t> </a:t>
            </a:r>
            <a:r>
              <a:rPr sz="1200" spc="-5" dirty="0">
                <a:latin typeface="Times New Roman"/>
                <a:cs typeface="Times New Roman"/>
              </a:rPr>
              <a:t>outcomes.</a:t>
            </a:r>
            <a:endParaRPr sz="1200">
              <a:latin typeface="Times New Roman"/>
              <a:cs typeface="Times New Roman"/>
            </a:endParaRPr>
          </a:p>
          <a:p>
            <a:pPr>
              <a:lnSpc>
                <a:spcPct val="100000"/>
              </a:lnSpc>
              <a:buFont typeface="Symbol"/>
              <a:buChar char=""/>
            </a:pPr>
            <a:endParaRPr sz="1400">
              <a:latin typeface="Times New Roman"/>
              <a:cs typeface="Times New Roman"/>
            </a:endParaRPr>
          </a:p>
          <a:p>
            <a:pPr marL="469900" indent="-229235">
              <a:lnSpc>
                <a:spcPct val="100000"/>
              </a:lnSpc>
              <a:spcBef>
                <a:spcPts val="1175"/>
              </a:spcBef>
              <a:buFont typeface="Symbol"/>
              <a:buChar char=""/>
              <a:tabLst>
                <a:tab pos="469265" algn="l"/>
                <a:tab pos="470534" algn="l"/>
              </a:tabLst>
            </a:pPr>
            <a:r>
              <a:rPr sz="1200" spc="-5" dirty="0">
                <a:latin typeface="Times New Roman"/>
                <a:cs typeface="Times New Roman"/>
              </a:rPr>
              <a:t>Most ethical decisions </a:t>
            </a:r>
            <a:r>
              <a:rPr sz="1200" dirty="0">
                <a:latin typeface="Times New Roman"/>
                <a:cs typeface="Times New Roman"/>
              </a:rPr>
              <a:t>have </a:t>
            </a:r>
            <a:r>
              <a:rPr sz="1200" spc="-5" dirty="0">
                <a:latin typeface="Times New Roman"/>
                <a:cs typeface="Times New Roman"/>
              </a:rPr>
              <a:t>uncertain</a:t>
            </a:r>
            <a:r>
              <a:rPr sz="1200" spc="15" dirty="0">
                <a:latin typeface="Times New Roman"/>
                <a:cs typeface="Times New Roman"/>
              </a:rPr>
              <a:t> </a:t>
            </a:r>
            <a:r>
              <a:rPr sz="1200" spc="-5" dirty="0">
                <a:latin typeface="Times New Roman"/>
                <a:cs typeface="Times New Roman"/>
              </a:rPr>
              <a:t>consequences.</a:t>
            </a:r>
            <a:endParaRPr sz="1200">
              <a:latin typeface="Times New Roman"/>
              <a:cs typeface="Times New Roman"/>
            </a:endParaRPr>
          </a:p>
          <a:p>
            <a:pPr>
              <a:lnSpc>
                <a:spcPct val="100000"/>
              </a:lnSpc>
              <a:buFont typeface="Symbol"/>
              <a:buChar char=""/>
            </a:pPr>
            <a:endParaRPr sz="1400">
              <a:latin typeface="Times New Roman"/>
              <a:cs typeface="Times New Roman"/>
            </a:endParaRPr>
          </a:p>
          <a:p>
            <a:pPr marL="469900" indent="-229235">
              <a:lnSpc>
                <a:spcPct val="100000"/>
              </a:lnSpc>
              <a:spcBef>
                <a:spcPts val="1175"/>
              </a:spcBef>
              <a:buFont typeface="Symbol"/>
              <a:buChar char=""/>
              <a:tabLst>
                <a:tab pos="469265" algn="l"/>
                <a:tab pos="470534" algn="l"/>
              </a:tabLst>
            </a:pPr>
            <a:r>
              <a:rPr sz="1200" spc="-5" dirty="0">
                <a:latin typeface="Times New Roman"/>
                <a:cs typeface="Times New Roman"/>
              </a:rPr>
              <a:t>Most ethical decisions </a:t>
            </a:r>
            <a:r>
              <a:rPr sz="1200" dirty="0">
                <a:latin typeface="Times New Roman"/>
                <a:cs typeface="Times New Roman"/>
              </a:rPr>
              <a:t>have </a:t>
            </a:r>
            <a:r>
              <a:rPr sz="1200" spc="-5" dirty="0">
                <a:latin typeface="Times New Roman"/>
                <a:cs typeface="Times New Roman"/>
              </a:rPr>
              <a:t>personal</a:t>
            </a:r>
            <a:r>
              <a:rPr sz="1200" spc="10" dirty="0">
                <a:latin typeface="Times New Roman"/>
                <a:cs typeface="Times New Roman"/>
              </a:rPr>
              <a:t> </a:t>
            </a:r>
            <a:r>
              <a:rPr sz="1200" spc="-5" dirty="0">
                <a:latin typeface="Times New Roman"/>
                <a:cs typeface="Times New Roman"/>
              </a:rPr>
              <a:t>implications.</a:t>
            </a:r>
            <a:endParaRPr sz="1200">
              <a:latin typeface="Times New Roman"/>
              <a:cs typeface="Times New Roman"/>
            </a:endParaRPr>
          </a:p>
          <a:p>
            <a:pPr>
              <a:lnSpc>
                <a:spcPct val="100000"/>
              </a:lnSpc>
            </a:pPr>
            <a:endParaRPr sz="1400">
              <a:latin typeface="Times New Roman"/>
              <a:cs typeface="Times New Roman"/>
            </a:endParaRPr>
          </a:p>
          <a:p>
            <a:pPr marL="12700" marR="5080" indent="457200" algn="just">
              <a:lnSpc>
                <a:spcPct val="143800"/>
              </a:lnSpc>
              <a:spcBef>
                <a:spcPts val="1060"/>
              </a:spcBef>
            </a:pPr>
            <a:r>
              <a:rPr sz="1200" spc="-5" dirty="0">
                <a:latin typeface="Times New Roman"/>
                <a:cs typeface="Times New Roman"/>
              </a:rPr>
              <a:t>Legal profession is noble profession. The nobility of the legal profession is  maintained </a:t>
            </a:r>
            <a:r>
              <a:rPr sz="1200" dirty="0">
                <a:latin typeface="Times New Roman"/>
                <a:cs typeface="Times New Roman"/>
              </a:rPr>
              <a:t>by the </a:t>
            </a:r>
            <a:r>
              <a:rPr sz="1200" spc="-5" dirty="0">
                <a:latin typeface="Times New Roman"/>
                <a:cs typeface="Times New Roman"/>
              </a:rPr>
              <a:t>adherence and observance of a set of professional norms </a:t>
            </a:r>
            <a:r>
              <a:rPr sz="1200" dirty="0">
                <a:latin typeface="Times New Roman"/>
                <a:cs typeface="Times New Roman"/>
              </a:rPr>
              <a:t>by </a:t>
            </a:r>
            <a:r>
              <a:rPr sz="1200" spc="-5" dirty="0">
                <a:latin typeface="Times New Roman"/>
                <a:cs typeface="Times New Roman"/>
              </a:rPr>
              <a:t>those  who adopt this </a:t>
            </a:r>
            <a:r>
              <a:rPr sz="1200" dirty="0">
                <a:latin typeface="Times New Roman"/>
                <a:cs typeface="Times New Roman"/>
              </a:rPr>
              <a:t>profession. </a:t>
            </a:r>
            <a:r>
              <a:rPr sz="1200" spc="-15" dirty="0">
                <a:latin typeface="Times New Roman"/>
                <a:cs typeface="Times New Roman"/>
              </a:rPr>
              <a:t>It </a:t>
            </a:r>
            <a:r>
              <a:rPr sz="1200" spc="-5" dirty="0">
                <a:latin typeface="Times New Roman"/>
                <a:cs typeface="Times New Roman"/>
              </a:rPr>
              <a:t>is knows as legal ethics or the ethics </a:t>
            </a:r>
            <a:r>
              <a:rPr sz="1200" dirty="0">
                <a:latin typeface="Times New Roman"/>
                <a:cs typeface="Times New Roman"/>
              </a:rPr>
              <a:t>of </a:t>
            </a:r>
            <a:r>
              <a:rPr sz="1200" spc="-5" dirty="0">
                <a:latin typeface="Times New Roman"/>
                <a:cs typeface="Times New Roman"/>
              </a:rPr>
              <a:t>the legal  profession. The fundamental of the legal ethics is to maintain the owner </a:t>
            </a:r>
            <a:r>
              <a:rPr sz="1200" dirty="0">
                <a:latin typeface="Times New Roman"/>
                <a:cs typeface="Times New Roman"/>
              </a:rPr>
              <a:t>and dignity of  </a:t>
            </a:r>
            <a:r>
              <a:rPr sz="1200" spc="-5" dirty="0">
                <a:latin typeface="Times New Roman"/>
                <a:cs typeface="Times New Roman"/>
              </a:rPr>
              <a:t>the law profession, to </a:t>
            </a:r>
            <a:r>
              <a:rPr sz="1200" dirty="0">
                <a:latin typeface="Times New Roman"/>
                <a:cs typeface="Times New Roman"/>
              </a:rPr>
              <a:t>secure </a:t>
            </a:r>
            <a:r>
              <a:rPr sz="1200" spc="-5" dirty="0">
                <a:latin typeface="Times New Roman"/>
                <a:cs typeface="Times New Roman"/>
              </a:rPr>
              <a:t>a spirit of </a:t>
            </a:r>
            <a:r>
              <a:rPr sz="1200" dirty="0">
                <a:latin typeface="Times New Roman"/>
                <a:cs typeface="Times New Roman"/>
              </a:rPr>
              <a:t>friendly </a:t>
            </a:r>
            <a:r>
              <a:rPr sz="1200" spc="-5" dirty="0">
                <a:latin typeface="Times New Roman"/>
                <a:cs typeface="Times New Roman"/>
              </a:rPr>
              <a:t>cooperation between Bench and Bar  in the promotion of highest standard of justice, to establish honorable and fair  dealings of the counsel with his client, opponent and witness, to establish a spirit of  brotherhood with</a:t>
            </a:r>
            <a:r>
              <a:rPr sz="1200" dirty="0">
                <a:latin typeface="Times New Roman"/>
                <a:cs typeface="Times New Roman"/>
              </a:rPr>
              <a:t> </a:t>
            </a:r>
            <a:r>
              <a:rPr sz="1200" spc="-5" dirty="0">
                <a:latin typeface="Times New Roman"/>
                <a:cs typeface="Times New Roman"/>
              </a:rPr>
              <a:t>bar.</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2</a:t>
            </a:fld>
            <a:endParaRPr spc="-5"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4" y="887988"/>
            <a:ext cx="5077460" cy="8226425"/>
          </a:xfrm>
          <a:prstGeom prst="rect">
            <a:avLst/>
          </a:prstGeom>
        </p:spPr>
        <p:txBody>
          <a:bodyPr vert="horz" wrap="square" lIns="0" tIns="12700" rIns="0" bIns="0" rtlCol="0">
            <a:spAutoFit/>
          </a:bodyPr>
          <a:lstStyle/>
          <a:p>
            <a:pPr marL="221615" algn="ctr">
              <a:lnSpc>
                <a:spcPct val="100000"/>
              </a:lnSpc>
              <a:spcBef>
                <a:spcPts val="100"/>
              </a:spcBef>
            </a:pPr>
            <a:r>
              <a:rPr sz="1400" b="1" u="heavy" spc="-5" dirty="0">
                <a:uFill>
                  <a:solidFill>
                    <a:srgbClr val="000000"/>
                  </a:solidFill>
                </a:uFill>
                <a:latin typeface="Times New Roman"/>
                <a:cs typeface="Times New Roman"/>
              </a:rPr>
              <a:t>ADVOCACY</a:t>
            </a:r>
            <a:endParaRPr sz="1400">
              <a:latin typeface="Times New Roman"/>
              <a:cs typeface="Times New Roman"/>
            </a:endParaRPr>
          </a:p>
          <a:p>
            <a:pPr>
              <a:lnSpc>
                <a:spcPct val="100000"/>
              </a:lnSpc>
            </a:pPr>
            <a:endParaRPr sz="1500">
              <a:latin typeface="Times New Roman"/>
              <a:cs typeface="Times New Roman"/>
            </a:endParaRPr>
          </a:p>
          <a:p>
            <a:pPr marL="12700">
              <a:lnSpc>
                <a:spcPct val="100000"/>
              </a:lnSpc>
              <a:spcBef>
                <a:spcPts val="900"/>
              </a:spcBef>
            </a:pPr>
            <a:r>
              <a:rPr sz="1200" spc="-5" dirty="0">
                <a:latin typeface="Times New Roman"/>
                <a:cs typeface="Times New Roman"/>
              </a:rPr>
              <a:t>Advocacy is </a:t>
            </a:r>
            <a:r>
              <a:rPr sz="1200" dirty="0">
                <a:latin typeface="Times New Roman"/>
                <a:cs typeface="Times New Roman"/>
              </a:rPr>
              <a:t>speaking </a:t>
            </a:r>
            <a:r>
              <a:rPr sz="1200" spc="-5" dirty="0">
                <a:latin typeface="Times New Roman"/>
                <a:cs typeface="Times New Roman"/>
              </a:rPr>
              <a:t>up for, or acting on behalf </a:t>
            </a:r>
            <a:r>
              <a:rPr sz="1200" dirty="0">
                <a:latin typeface="Times New Roman"/>
                <a:cs typeface="Times New Roman"/>
              </a:rPr>
              <a:t>of, </a:t>
            </a:r>
            <a:r>
              <a:rPr sz="1200" spc="-5" dirty="0">
                <a:latin typeface="Times New Roman"/>
                <a:cs typeface="Times New Roman"/>
              </a:rPr>
              <a:t>yourself or another</a:t>
            </a:r>
            <a:r>
              <a:rPr sz="1200" spc="70" dirty="0">
                <a:latin typeface="Times New Roman"/>
                <a:cs typeface="Times New Roman"/>
              </a:rPr>
              <a:t> </a:t>
            </a:r>
            <a:r>
              <a:rPr sz="1200" dirty="0">
                <a:latin typeface="Times New Roman"/>
                <a:cs typeface="Times New Roman"/>
              </a:rPr>
              <a:t>person.</a:t>
            </a:r>
            <a:endParaRPr sz="1200">
              <a:latin typeface="Times New Roman"/>
              <a:cs typeface="Times New Roman"/>
            </a:endParaRPr>
          </a:p>
          <a:p>
            <a:pPr>
              <a:lnSpc>
                <a:spcPct val="100000"/>
              </a:lnSpc>
              <a:spcBef>
                <a:spcPts val="50"/>
              </a:spcBef>
            </a:pPr>
            <a:endParaRPr sz="1750">
              <a:latin typeface="Times New Roman"/>
              <a:cs typeface="Times New Roman"/>
            </a:endParaRPr>
          </a:p>
          <a:p>
            <a:pPr marL="12700" marR="426720">
              <a:lnSpc>
                <a:spcPct val="144200"/>
              </a:lnSpc>
              <a:spcBef>
                <a:spcPts val="5"/>
              </a:spcBef>
            </a:pPr>
            <a:r>
              <a:rPr sz="1200" spc="-5" dirty="0">
                <a:latin typeface="Times New Roman"/>
                <a:cs typeface="Times New Roman"/>
              </a:rPr>
              <a:t>The other person is often receiving a </a:t>
            </a:r>
            <a:r>
              <a:rPr sz="1200" dirty="0">
                <a:latin typeface="Times New Roman"/>
                <a:cs typeface="Times New Roman"/>
              </a:rPr>
              <a:t>service </a:t>
            </a:r>
            <a:r>
              <a:rPr sz="1200" spc="-5" dirty="0">
                <a:latin typeface="Times New Roman"/>
                <a:cs typeface="Times New Roman"/>
              </a:rPr>
              <a:t>from a statutory </a:t>
            </a:r>
            <a:r>
              <a:rPr sz="1200" dirty="0">
                <a:latin typeface="Times New Roman"/>
                <a:cs typeface="Times New Roman"/>
              </a:rPr>
              <a:t>or voluntary  </a:t>
            </a:r>
            <a:r>
              <a:rPr sz="1200" spc="-5" dirty="0">
                <a:latin typeface="Times New Roman"/>
                <a:cs typeface="Times New Roman"/>
              </a:rPr>
              <a:t>organization and is referred to throughout this </a:t>
            </a:r>
            <a:r>
              <a:rPr sz="1200" dirty="0">
                <a:latin typeface="Times New Roman"/>
                <a:cs typeface="Times New Roman"/>
              </a:rPr>
              <a:t>handbook </a:t>
            </a:r>
            <a:r>
              <a:rPr sz="1200" spc="-5" dirty="0">
                <a:latin typeface="Times New Roman"/>
                <a:cs typeface="Times New Roman"/>
              </a:rPr>
              <a:t>as the service</a:t>
            </a:r>
            <a:r>
              <a:rPr sz="1200" spc="150" dirty="0">
                <a:latin typeface="Times New Roman"/>
                <a:cs typeface="Times New Roman"/>
              </a:rPr>
              <a:t> </a:t>
            </a:r>
            <a:r>
              <a:rPr sz="1200" spc="-5" dirty="0">
                <a:latin typeface="Times New Roman"/>
                <a:cs typeface="Times New Roman"/>
              </a:rPr>
              <a:t>user.</a:t>
            </a:r>
            <a:endParaRPr sz="1200">
              <a:latin typeface="Times New Roman"/>
              <a:cs typeface="Times New Roman"/>
            </a:endParaRPr>
          </a:p>
          <a:p>
            <a:pPr>
              <a:lnSpc>
                <a:spcPct val="100000"/>
              </a:lnSpc>
            </a:pPr>
            <a:endParaRPr sz="1300">
              <a:latin typeface="Times New Roman"/>
              <a:cs typeface="Times New Roman"/>
            </a:endParaRPr>
          </a:p>
          <a:p>
            <a:pPr>
              <a:lnSpc>
                <a:spcPct val="100000"/>
              </a:lnSpc>
              <a:spcBef>
                <a:spcPts val="50"/>
              </a:spcBef>
            </a:pPr>
            <a:endParaRPr sz="1000">
              <a:latin typeface="Times New Roman"/>
              <a:cs typeface="Times New Roman"/>
            </a:endParaRPr>
          </a:p>
          <a:p>
            <a:pPr marL="12700">
              <a:lnSpc>
                <a:spcPct val="100000"/>
              </a:lnSpc>
              <a:spcBef>
                <a:spcPts val="5"/>
              </a:spcBef>
            </a:pPr>
            <a:r>
              <a:rPr sz="1200" spc="-5" dirty="0">
                <a:latin typeface="Times New Roman"/>
                <a:cs typeface="Times New Roman"/>
              </a:rPr>
              <a:t>Advocacy can </a:t>
            </a:r>
            <a:r>
              <a:rPr sz="1200" dirty="0">
                <a:latin typeface="Times New Roman"/>
                <a:cs typeface="Times New Roman"/>
              </a:rPr>
              <a:t>help </a:t>
            </a:r>
            <a:r>
              <a:rPr sz="1200" spc="-5" dirty="0">
                <a:latin typeface="Times New Roman"/>
                <a:cs typeface="Times New Roman"/>
              </a:rPr>
              <a:t>service users to:</a:t>
            </a:r>
            <a:endParaRPr sz="1200">
              <a:latin typeface="Times New Roman"/>
              <a:cs typeface="Times New Roman"/>
            </a:endParaRPr>
          </a:p>
          <a:p>
            <a:pPr>
              <a:lnSpc>
                <a:spcPct val="100000"/>
              </a:lnSpc>
            </a:pPr>
            <a:endParaRPr sz="1300">
              <a:latin typeface="Times New Roman"/>
              <a:cs typeface="Times New Roman"/>
            </a:endParaRPr>
          </a:p>
          <a:p>
            <a:pPr>
              <a:lnSpc>
                <a:spcPct val="100000"/>
              </a:lnSpc>
              <a:spcBef>
                <a:spcPts val="20"/>
              </a:spcBef>
            </a:pPr>
            <a:endParaRPr sz="1100">
              <a:latin typeface="Times New Roman"/>
              <a:cs typeface="Times New Roman"/>
            </a:endParaRPr>
          </a:p>
          <a:p>
            <a:pPr marL="469900" indent="-228600">
              <a:lnSpc>
                <a:spcPct val="100000"/>
              </a:lnSpc>
              <a:buFont typeface="Symbol"/>
              <a:buChar char=""/>
              <a:tabLst>
                <a:tab pos="469265" algn="l"/>
                <a:tab pos="469900" algn="l"/>
              </a:tabLst>
            </a:pPr>
            <a:r>
              <a:rPr sz="1200" spc="-5" dirty="0">
                <a:latin typeface="Times New Roman"/>
                <a:cs typeface="Times New Roman"/>
              </a:rPr>
              <a:t>Make clear their own </a:t>
            </a:r>
            <a:r>
              <a:rPr sz="1200" dirty="0">
                <a:latin typeface="Times New Roman"/>
                <a:cs typeface="Times New Roman"/>
              </a:rPr>
              <a:t>views </a:t>
            </a:r>
            <a:r>
              <a:rPr sz="1200" spc="-5" dirty="0">
                <a:latin typeface="Times New Roman"/>
                <a:cs typeface="Times New Roman"/>
              </a:rPr>
              <a:t>and</a:t>
            </a:r>
            <a:r>
              <a:rPr sz="1200" spc="5" dirty="0">
                <a:latin typeface="Times New Roman"/>
                <a:cs typeface="Times New Roman"/>
              </a:rPr>
              <a:t> </a:t>
            </a:r>
            <a:r>
              <a:rPr sz="1200" spc="-5" dirty="0">
                <a:latin typeface="Times New Roman"/>
                <a:cs typeface="Times New Roman"/>
              </a:rPr>
              <a:t>wishes;</a:t>
            </a:r>
            <a:endParaRPr sz="1200">
              <a:latin typeface="Times New Roman"/>
              <a:cs typeface="Times New Roman"/>
            </a:endParaRPr>
          </a:p>
          <a:p>
            <a:pPr>
              <a:lnSpc>
                <a:spcPct val="100000"/>
              </a:lnSpc>
              <a:buFont typeface="Symbol"/>
              <a:buChar char=""/>
            </a:pPr>
            <a:endParaRPr sz="1400">
              <a:latin typeface="Times New Roman"/>
              <a:cs typeface="Times New Roman"/>
            </a:endParaRPr>
          </a:p>
          <a:p>
            <a:pPr marL="469900" indent="-228600">
              <a:lnSpc>
                <a:spcPct val="100000"/>
              </a:lnSpc>
              <a:spcBef>
                <a:spcPts val="1175"/>
              </a:spcBef>
              <a:buFont typeface="Symbol"/>
              <a:buChar char=""/>
              <a:tabLst>
                <a:tab pos="469265" algn="l"/>
                <a:tab pos="469900" algn="l"/>
              </a:tabLst>
            </a:pPr>
            <a:r>
              <a:rPr sz="1200" spc="-5" dirty="0">
                <a:latin typeface="Times New Roman"/>
                <a:cs typeface="Times New Roman"/>
              </a:rPr>
              <a:t>Express and present their views </a:t>
            </a:r>
            <a:r>
              <a:rPr sz="1200" dirty="0">
                <a:latin typeface="Times New Roman"/>
                <a:cs typeface="Times New Roman"/>
              </a:rPr>
              <a:t>effectively </a:t>
            </a:r>
            <a:r>
              <a:rPr sz="1200" spc="-5" dirty="0">
                <a:latin typeface="Times New Roman"/>
                <a:cs typeface="Times New Roman"/>
              </a:rPr>
              <a:t>and</a:t>
            </a:r>
            <a:r>
              <a:rPr sz="1200" spc="15" dirty="0">
                <a:latin typeface="Times New Roman"/>
                <a:cs typeface="Times New Roman"/>
              </a:rPr>
              <a:t> </a:t>
            </a:r>
            <a:r>
              <a:rPr sz="1200" spc="-5" dirty="0">
                <a:latin typeface="Times New Roman"/>
                <a:cs typeface="Times New Roman"/>
              </a:rPr>
              <a:t>faithfully;</a:t>
            </a:r>
            <a:endParaRPr sz="1200">
              <a:latin typeface="Times New Roman"/>
              <a:cs typeface="Times New Roman"/>
            </a:endParaRPr>
          </a:p>
          <a:p>
            <a:pPr>
              <a:lnSpc>
                <a:spcPct val="100000"/>
              </a:lnSpc>
              <a:buFont typeface="Symbol"/>
              <a:buChar char=""/>
            </a:pPr>
            <a:endParaRPr sz="1400">
              <a:latin typeface="Times New Roman"/>
              <a:cs typeface="Times New Roman"/>
            </a:endParaRPr>
          </a:p>
          <a:p>
            <a:pPr marL="469900" indent="-228600">
              <a:lnSpc>
                <a:spcPct val="100000"/>
              </a:lnSpc>
              <a:spcBef>
                <a:spcPts val="1175"/>
              </a:spcBef>
              <a:buFont typeface="Symbol"/>
              <a:buChar char=""/>
              <a:tabLst>
                <a:tab pos="469265" algn="l"/>
                <a:tab pos="469900" algn="l"/>
              </a:tabLst>
            </a:pPr>
            <a:r>
              <a:rPr sz="1200" spc="-5" dirty="0">
                <a:latin typeface="Times New Roman"/>
                <a:cs typeface="Times New Roman"/>
              </a:rPr>
              <a:t>Obtaining independent advice and accurate</a:t>
            </a:r>
            <a:r>
              <a:rPr sz="1200" spc="5" dirty="0">
                <a:latin typeface="Times New Roman"/>
                <a:cs typeface="Times New Roman"/>
              </a:rPr>
              <a:t> </a:t>
            </a:r>
            <a:r>
              <a:rPr sz="1200" spc="-5" dirty="0">
                <a:latin typeface="Times New Roman"/>
                <a:cs typeface="Times New Roman"/>
              </a:rPr>
              <a:t>information;</a:t>
            </a:r>
            <a:endParaRPr sz="1200">
              <a:latin typeface="Times New Roman"/>
              <a:cs typeface="Times New Roman"/>
            </a:endParaRPr>
          </a:p>
          <a:p>
            <a:pPr>
              <a:lnSpc>
                <a:spcPct val="100000"/>
              </a:lnSpc>
              <a:buFont typeface="Symbol"/>
              <a:buChar char=""/>
            </a:pPr>
            <a:endParaRPr sz="1400">
              <a:latin typeface="Times New Roman"/>
              <a:cs typeface="Times New Roman"/>
            </a:endParaRPr>
          </a:p>
          <a:p>
            <a:pPr marL="469900" indent="-229235">
              <a:lnSpc>
                <a:spcPct val="100000"/>
              </a:lnSpc>
              <a:spcBef>
                <a:spcPts val="1175"/>
              </a:spcBef>
              <a:buFont typeface="Symbol"/>
              <a:buChar char=""/>
              <a:tabLst>
                <a:tab pos="469265" algn="l"/>
                <a:tab pos="469900" algn="l"/>
              </a:tabLst>
            </a:pPr>
            <a:r>
              <a:rPr sz="1200" spc="-5" dirty="0">
                <a:latin typeface="Times New Roman"/>
                <a:cs typeface="Times New Roman"/>
              </a:rPr>
              <a:t>Negotiate and resolve of</a:t>
            </a:r>
            <a:r>
              <a:rPr sz="1200" spc="10" dirty="0">
                <a:latin typeface="Times New Roman"/>
                <a:cs typeface="Times New Roman"/>
              </a:rPr>
              <a:t> </a:t>
            </a:r>
            <a:r>
              <a:rPr sz="1200" spc="-5" dirty="0">
                <a:latin typeface="Times New Roman"/>
                <a:cs typeface="Times New Roman"/>
              </a:rPr>
              <a:t>conflict.</a:t>
            </a:r>
            <a:endParaRPr sz="1200">
              <a:latin typeface="Times New Roman"/>
              <a:cs typeface="Times New Roman"/>
            </a:endParaRPr>
          </a:p>
          <a:p>
            <a:pPr>
              <a:lnSpc>
                <a:spcPct val="100000"/>
              </a:lnSpc>
              <a:spcBef>
                <a:spcPts val="50"/>
              </a:spcBef>
              <a:buFont typeface="Symbol"/>
              <a:buChar char=""/>
            </a:pPr>
            <a:endParaRPr sz="1750">
              <a:latin typeface="Times New Roman"/>
              <a:cs typeface="Times New Roman"/>
            </a:endParaRPr>
          </a:p>
          <a:p>
            <a:pPr marL="12700" marR="5080">
              <a:lnSpc>
                <a:spcPct val="144200"/>
              </a:lnSpc>
            </a:pPr>
            <a:r>
              <a:rPr sz="1200" dirty="0">
                <a:latin typeface="Times New Roman"/>
                <a:cs typeface="Times New Roman"/>
              </a:rPr>
              <a:t>Some </a:t>
            </a:r>
            <a:r>
              <a:rPr sz="1200" spc="-5" dirty="0">
                <a:latin typeface="Times New Roman"/>
                <a:cs typeface="Times New Roman"/>
              </a:rPr>
              <a:t>people aren’t clear about of their rights as </a:t>
            </a:r>
            <a:r>
              <a:rPr sz="1200" dirty="0">
                <a:latin typeface="Times New Roman"/>
                <a:cs typeface="Times New Roman"/>
              </a:rPr>
              <a:t>citizens, </a:t>
            </a:r>
            <a:r>
              <a:rPr sz="1200" spc="-5" dirty="0">
                <a:latin typeface="Times New Roman"/>
                <a:cs typeface="Times New Roman"/>
              </a:rPr>
              <a:t>or have </a:t>
            </a:r>
            <a:r>
              <a:rPr sz="1200" dirty="0">
                <a:latin typeface="Times New Roman"/>
                <a:cs typeface="Times New Roman"/>
              </a:rPr>
              <a:t>difficulty </a:t>
            </a:r>
            <a:r>
              <a:rPr sz="1200" spc="-5" dirty="0">
                <a:latin typeface="Times New Roman"/>
                <a:cs typeface="Times New Roman"/>
              </a:rPr>
              <a:t>in </a:t>
            </a:r>
            <a:r>
              <a:rPr sz="1200" dirty="0">
                <a:latin typeface="Times New Roman"/>
                <a:cs typeface="Times New Roman"/>
              </a:rPr>
              <a:t>fully  </a:t>
            </a:r>
            <a:r>
              <a:rPr sz="1200" spc="-5" dirty="0">
                <a:latin typeface="Times New Roman"/>
                <a:cs typeface="Times New Roman"/>
              </a:rPr>
              <a:t>understanding these rights. Others </a:t>
            </a:r>
            <a:r>
              <a:rPr sz="1200" dirty="0">
                <a:latin typeface="Times New Roman"/>
                <a:cs typeface="Times New Roman"/>
              </a:rPr>
              <a:t>may </a:t>
            </a:r>
            <a:r>
              <a:rPr sz="1200" spc="-5" dirty="0">
                <a:latin typeface="Times New Roman"/>
                <a:cs typeface="Times New Roman"/>
              </a:rPr>
              <a:t>find it hard to speak up for</a:t>
            </a:r>
            <a:r>
              <a:rPr sz="1200" spc="105" dirty="0">
                <a:latin typeface="Times New Roman"/>
                <a:cs typeface="Times New Roman"/>
              </a:rPr>
              <a:t> </a:t>
            </a:r>
            <a:r>
              <a:rPr sz="1200" spc="-5" dirty="0">
                <a:latin typeface="Times New Roman"/>
                <a:cs typeface="Times New Roman"/>
              </a:rPr>
              <a:t>themselves.</a:t>
            </a:r>
            <a:endParaRPr sz="1200">
              <a:latin typeface="Times New Roman"/>
              <a:cs typeface="Times New Roman"/>
            </a:endParaRPr>
          </a:p>
          <a:p>
            <a:pPr>
              <a:lnSpc>
                <a:spcPct val="100000"/>
              </a:lnSpc>
              <a:spcBef>
                <a:spcPts val="5"/>
              </a:spcBef>
            </a:pPr>
            <a:endParaRPr sz="1800">
              <a:latin typeface="Times New Roman"/>
              <a:cs typeface="Times New Roman"/>
            </a:endParaRPr>
          </a:p>
          <a:p>
            <a:pPr marL="12700" marR="471805">
              <a:lnSpc>
                <a:spcPct val="143300"/>
              </a:lnSpc>
              <a:spcBef>
                <a:spcPts val="5"/>
              </a:spcBef>
            </a:pPr>
            <a:r>
              <a:rPr sz="1200" spc="-5" dirty="0">
                <a:latin typeface="Times New Roman"/>
                <a:cs typeface="Times New Roman"/>
              </a:rPr>
              <a:t>Advocacy can enable </a:t>
            </a:r>
            <a:r>
              <a:rPr sz="1200" dirty="0">
                <a:latin typeface="Times New Roman"/>
                <a:cs typeface="Times New Roman"/>
              </a:rPr>
              <a:t>people </a:t>
            </a:r>
            <a:r>
              <a:rPr sz="1200" spc="-5" dirty="0">
                <a:latin typeface="Times New Roman"/>
                <a:cs typeface="Times New Roman"/>
              </a:rPr>
              <a:t>to take more </a:t>
            </a:r>
            <a:r>
              <a:rPr sz="1200" dirty="0">
                <a:latin typeface="Times New Roman"/>
                <a:cs typeface="Times New Roman"/>
              </a:rPr>
              <a:t>responsibility </a:t>
            </a:r>
            <a:r>
              <a:rPr sz="1200" spc="-5" dirty="0">
                <a:latin typeface="Times New Roman"/>
                <a:cs typeface="Times New Roman"/>
              </a:rPr>
              <a:t>and control for </a:t>
            </a:r>
            <a:r>
              <a:rPr sz="1200" dirty="0">
                <a:latin typeface="Times New Roman"/>
                <a:cs typeface="Times New Roman"/>
              </a:rPr>
              <a:t>the  </a:t>
            </a:r>
            <a:r>
              <a:rPr sz="1200" spc="-5" dirty="0">
                <a:latin typeface="Times New Roman"/>
                <a:cs typeface="Times New Roman"/>
              </a:rPr>
              <a:t>decisions which affect </a:t>
            </a:r>
            <a:r>
              <a:rPr sz="1200" dirty="0">
                <a:latin typeface="Times New Roman"/>
                <a:cs typeface="Times New Roman"/>
              </a:rPr>
              <a:t>their</a:t>
            </a:r>
            <a:r>
              <a:rPr sz="1200" spc="5" dirty="0">
                <a:latin typeface="Times New Roman"/>
                <a:cs typeface="Times New Roman"/>
              </a:rPr>
              <a:t> </a:t>
            </a:r>
            <a:r>
              <a:rPr sz="1200" spc="-5" dirty="0">
                <a:latin typeface="Times New Roman"/>
                <a:cs typeface="Times New Roman"/>
              </a:rPr>
              <a:t>lives.</a:t>
            </a:r>
            <a:endParaRPr sz="1200">
              <a:latin typeface="Times New Roman"/>
              <a:cs typeface="Times New Roman"/>
            </a:endParaRPr>
          </a:p>
          <a:p>
            <a:pPr>
              <a:lnSpc>
                <a:spcPct val="100000"/>
              </a:lnSpc>
            </a:pPr>
            <a:endParaRPr sz="1300">
              <a:latin typeface="Times New Roman"/>
              <a:cs typeface="Times New Roman"/>
            </a:endParaRPr>
          </a:p>
          <a:p>
            <a:pPr marL="12700">
              <a:lnSpc>
                <a:spcPct val="100000"/>
              </a:lnSpc>
              <a:spcBef>
                <a:spcPts val="1040"/>
              </a:spcBef>
            </a:pPr>
            <a:r>
              <a:rPr sz="1400" b="1" u="heavy" spc="-5" dirty="0">
                <a:uFill>
                  <a:solidFill>
                    <a:srgbClr val="000000"/>
                  </a:solidFill>
                </a:uFill>
                <a:latin typeface="Times New Roman"/>
                <a:cs typeface="Times New Roman"/>
              </a:rPr>
              <a:t>ADVOCACY</a:t>
            </a:r>
            <a:r>
              <a:rPr sz="1400" b="1" u="heavy" spc="-15" dirty="0">
                <a:uFill>
                  <a:solidFill>
                    <a:srgbClr val="000000"/>
                  </a:solidFill>
                </a:uFill>
                <a:latin typeface="Times New Roman"/>
                <a:cs typeface="Times New Roman"/>
              </a:rPr>
              <a:t> </a:t>
            </a:r>
            <a:r>
              <a:rPr sz="1400" b="1" u="heavy" dirty="0">
                <a:uFill>
                  <a:solidFill>
                    <a:srgbClr val="000000"/>
                  </a:solidFill>
                </a:uFill>
                <a:latin typeface="Times New Roman"/>
                <a:cs typeface="Times New Roman"/>
              </a:rPr>
              <a:t>MODELS</a:t>
            </a:r>
            <a:endParaRPr sz="1400">
              <a:latin typeface="Times New Roman"/>
              <a:cs typeface="Times New Roman"/>
            </a:endParaRPr>
          </a:p>
          <a:p>
            <a:pPr>
              <a:lnSpc>
                <a:spcPct val="100000"/>
              </a:lnSpc>
            </a:pPr>
            <a:endParaRPr sz="1500">
              <a:latin typeface="Times New Roman"/>
              <a:cs typeface="Times New Roman"/>
            </a:endParaRPr>
          </a:p>
          <a:p>
            <a:pPr marL="469900" indent="-228600">
              <a:lnSpc>
                <a:spcPct val="100000"/>
              </a:lnSpc>
              <a:spcBef>
                <a:spcPts val="980"/>
              </a:spcBef>
              <a:buFont typeface="Symbol"/>
              <a:buChar char=""/>
              <a:tabLst>
                <a:tab pos="469265" algn="l"/>
                <a:tab pos="469900" algn="l"/>
              </a:tabLst>
            </a:pPr>
            <a:r>
              <a:rPr sz="1200" spc="-5" dirty="0">
                <a:latin typeface="Times New Roman"/>
                <a:cs typeface="Times New Roman"/>
              </a:rPr>
              <a:t>SELF</a:t>
            </a:r>
            <a:r>
              <a:rPr sz="1200" dirty="0">
                <a:latin typeface="Times New Roman"/>
                <a:cs typeface="Times New Roman"/>
              </a:rPr>
              <a:t> </a:t>
            </a:r>
            <a:r>
              <a:rPr sz="1200" spc="-5" dirty="0">
                <a:latin typeface="Times New Roman"/>
                <a:cs typeface="Times New Roman"/>
              </a:rPr>
              <a:t>ADVOCACY</a:t>
            </a:r>
            <a:endParaRPr sz="1200">
              <a:latin typeface="Times New Roman"/>
              <a:cs typeface="Times New Roman"/>
            </a:endParaRPr>
          </a:p>
          <a:p>
            <a:pPr marL="469900" indent="-228600">
              <a:lnSpc>
                <a:spcPct val="100000"/>
              </a:lnSpc>
              <a:spcBef>
                <a:spcPts val="720"/>
              </a:spcBef>
              <a:buFont typeface="Symbol"/>
              <a:buChar char=""/>
              <a:tabLst>
                <a:tab pos="469265" algn="l"/>
                <a:tab pos="469900" algn="l"/>
              </a:tabLst>
            </a:pPr>
            <a:r>
              <a:rPr sz="1200" spc="-5" dirty="0">
                <a:latin typeface="Times New Roman"/>
                <a:cs typeface="Times New Roman"/>
              </a:rPr>
              <a:t>CITIZEN</a:t>
            </a:r>
            <a:r>
              <a:rPr sz="1200" spc="-10" dirty="0">
                <a:latin typeface="Times New Roman"/>
                <a:cs typeface="Times New Roman"/>
              </a:rPr>
              <a:t> </a:t>
            </a:r>
            <a:r>
              <a:rPr sz="1200" spc="-5" dirty="0">
                <a:latin typeface="Times New Roman"/>
                <a:cs typeface="Times New Roman"/>
              </a:rPr>
              <a:t>ADVOCACY.</a:t>
            </a:r>
            <a:endParaRPr sz="1200">
              <a:latin typeface="Times New Roman"/>
              <a:cs typeface="Times New Roman"/>
            </a:endParaRPr>
          </a:p>
          <a:p>
            <a:pPr marL="469900" indent="-228600">
              <a:lnSpc>
                <a:spcPct val="100000"/>
              </a:lnSpc>
              <a:spcBef>
                <a:spcPts val="720"/>
              </a:spcBef>
              <a:buFont typeface="Symbol"/>
              <a:buChar char=""/>
              <a:tabLst>
                <a:tab pos="469265" algn="l"/>
                <a:tab pos="469900" algn="l"/>
              </a:tabLst>
            </a:pPr>
            <a:r>
              <a:rPr sz="1200" spc="-10" dirty="0">
                <a:latin typeface="Times New Roman"/>
                <a:cs typeface="Times New Roman"/>
              </a:rPr>
              <a:t>CRISIS</a:t>
            </a:r>
            <a:r>
              <a:rPr sz="1200" dirty="0">
                <a:latin typeface="Times New Roman"/>
                <a:cs typeface="Times New Roman"/>
              </a:rPr>
              <a:t> </a:t>
            </a:r>
            <a:r>
              <a:rPr sz="1200" spc="-5" dirty="0">
                <a:latin typeface="Times New Roman"/>
                <a:cs typeface="Times New Roman"/>
              </a:rPr>
              <a:t>ADVOCACY</a:t>
            </a:r>
            <a:endParaRPr sz="1200">
              <a:latin typeface="Times New Roman"/>
              <a:cs typeface="Times New Roman"/>
            </a:endParaRPr>
          </a:p>
          <a:p>
            <a:pPr marL="469900" indent="-228600">
              <a:lnSpc>
                <a:spcPct val="100000"/>
              </a:lnSpc>
              <a:spcBef>
                <a:spcPts val="710"/>
              </a:spcBef>
              <a:buFont typeface="Symbol"/>
              <a:buChar char=""/>
              <a:tabLst>
                <a:tab pos="469265" algn="l"/>
                <a:tab pos="469900" algn="l"/>
              </a:tabLst>
            </a:pPr>
            <a:r>
              <a:rPr sz="1200" spc="-5" dirty="0">
                <a:latin typeface="Times New Roman"/>
                <a:cs typeface="Times New Roman"/>
              </a:rPr>
              <a:t>PEER ADVOCACY.</a:t>
            </a:r>
            <a:endParaRPr sz="1200">
              <a:latin typeface="Times New Roman"/>
              <a:cs typeface="Times New Roman"/>
            </a:endParaRPr>
          </a:p>
          <a:p>
            <a:pPr marL="469900" indent="-228600">
              <a:lnSpc>
                <a:spcPct val="100000"/>
              </a:lnSpc>
              <a:spcBef>
                <a:spcPts val="720"/>
              </a:spcBef>
              <a:buFont typeface="Symbol"/>
              <a:buChar char=""/>
              <a:tabLst>
                <a:tab pos="469265" algn="l"/>
                <a:tab pos="469900" algn="l"/>
              </a:tabLst>
            </a:pPr>
            <a:r>
              <a:rPr sz="1200" spc="-5" dirty="0">
                <a:latin typeface="Times New Roman"/>
                <a:cs typeface="Times New Roman"/>
              </a:rPr>
              <a:t>PROFESSIONAL</a:t>
            </a:r>
            <a:r>
              <a:rPr sz="1200" spc="-20" dirty="0">
                <a:latin typeface="Times New Roman"/>
                <a:cs typeface="Times New Roman"/>
              </a:rPr>
              <a:t> </a:t>
            </a:r>
            <a:r>
              <a:rPr sz="1200" spc="-5" dirty="0">
                <a:latin typeface="Times New Roman"/>
                <a:cs typeface="Times New Roman"/>
              </a:rPr>
              <a:t>ADVOCACY</a:t>
            </a:r>
            <a:endParaRPr sz="1200">
              <a:latin typeface="Times New Roman"/>
              <a:cs typeface="Times New Roman"/>
            </a:endParaRPr>
          </a:p>
          <a:p>
            <a:pPr marL="469900" indent="-228600">
              <a:lnSpc>
                <a:spcPct val="100000"/>
              </a:lnSpc>
              <a:spcBef>
                <a:spcPts val="720"/>
              </a:spcBef>
              <a:buFont typeface="Symbol"/>
              <a:buChar char=""/>
              <a:tabLst>
                <a:tab pos="469265" algn="l"/>
                <a:tab pos="469900" algn="l"/>
              </a:tabLst>
            </a:pPr>
            <a:r>
              <a:rPr sz="1200" spc="-5" dirty="0">
                <a:latin typeface="Times New Roman"/>
                <a:cs typeface="Times New Roman"/>
              </a:rPr>
              <a:t>COLLECTIVE</a:t>
            </a:r>
            <a:r>
              <a:rPr sz="1200" spc="-10" dirty="0">
                <a:latin typeface="Times New Roman"/>
                <a:cs typeface="Times New Roman"/>
              </a:rPr>
              <a:t> </a:t>
            </a:r>
            <a:r>
              <a:rPr sz="1200" spc="-5" dirty="0">
                <a:latin typeface="Times New Roman"/>
                <a:cs typeface="Times New Roman"/>
              </a:rPr>
              <a:t>ADVOCACY</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20</a:t>
            </a:fld>
            <a:endParaRPr spc="-5"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87988"/>
            <a:ext cx="5299075" cy="8031480"/>
          </a:xfrm>
          <a:prstGeom prst="rect">
            <a:avLst/>
          </a:prstGeom>
        </p:spPr>
        <p:txBody>
          <a:bodyPr vert="horz" wrap="square" lIns="0" tIns="12700" rIns="0" bIns="0" rtlCol="0">
            <a:spAutoFit/>
          </a:bodyPr>
          <a:lstStyle/>
          <a:p>
            <a:pPr marL="455930">
              <a:lnSpc>
                <a:spcPct val="100000"/>
              </a:lnSpc>
              <a:spcBef>
                <a:spcPts val="100"/>
              </a:spcBef>
            </a:pPr>
            <a:r>
              <a:rPr sz="1400" b="1" u="heavy" spc="-5" dirty="0">
                <a:uFill>
                  <a:solidFill>
                    <a:srgbClr val="000000"/>
                  </a:solidFill>
                </a:uFill>
                <a:latin typeface="Times New Roman"/>
                <a:cs typeface="Times New Roman"/>
              </a:rPr>
              <a:t>CASE LAWS RELATING </a:t>
            </a:r>
            <a:r>
              <a:rPr sz="1400" b="1" u="heavy" dirty="0">
                <a:uFill>
                  <a:solidFill>
                    <a:srgbClr val="000000"/>
                  </a:solidFill>
                </a:uFill>
                <a:latin typeface="Times New Roman"/>
                <a:cs typeface="Times New Roman"/>
              </a:rPr>
              <a:t>TO </a:t>
            </a:r>
            <a:r>
              <a:rPr sz="1400" b="1" u="heavy" spc="-5" dirty="0">
                <a:uFill>
                  <a:solidFill>
                    <a:srgbClr val="000000"/>
                  </a:solidFill>
                </a:uFill>
                <a:latin typeface="Times New Roman"/>
                <a:cs typeface="Times New Roman"/>
              </a:rPr>
              <a:t>CONTEMPT </a:t>
            </a:r>
            <a:r>
              <a:rPr sz="1400" b="1" u="heavy" dirty="0">
                <a:uFill>
                  <a:solidFill>
                    <a:srgbClr val="000000"/>
                  </a:solidFill>
                </a:uFill>
                <a:latin typeface="Times New Roman"/>
                <a:cs typeface="Times New Roman"/>
              </a:rPr>
              <a:t>OF</a:t>
            </a:r>
            <a:r>
              <a:rPr sz="1400" b="1" u="heavy" spc="-20" dirty="0">
                <a:uFill>
                  <a:solidFill>
                    <a:srgbClr val="000000"/>
                  </a:solidFill>
                </a:uFill>
                <a:latin typeface="Times New Roman"/>
                <a:cs typeface="Times New Roman"/>
              </a:rPr>
              <a:t> </a:t>
            </a:r>
            <a:r>
              <a:rPr sz="1400" b="1" u="heavy" spc="-5" dirty="0">
                <a:uFill>
                  <a:solidFill>
                    <a:srgbClr val="000000"/>
                  </a:solidFill>
                </a:uFill>
                <a:latin typeface="Times New Roman"/>
                <a:cs typeface="Times New Roman"/>
              </a:rPr>
              <a:t>COURT</a:t>
            </a:r>
            <a:endParaRPr sz="1400">
              <a:latin typeface="Times New Roman"/>
              <a:cs typeface="Times New Roman"/>
            </a:endParaRPr>
          </a:p>
          <a:p>
            <a:pPr>
              <a:lnSpc>
                <a:spcPct val="100000"/>
              </a:lnSpc>
            </a:pPr>
            <a:endParaRPr sz="1500">
              <a:latin typeface="Times New Roman"/>
              <a:cs typeface="Times New Roman"/>
            </a:endParaRPr>
          </a:p>
          <a:p>
            <a:pPr>
              <a:lnSpc>
                <a:spcPct val="100000"/>
              </a:lnSpc>
              <a:spcBef>
                <a:spcPts val="5"/>
              </a:spcBef>
            </a:pPr>
            <a:endParaRPr sz="2000">
              <a:latin typeface="Times New Roman"/>
              <a:cs typeface="Times New Roman"/>
            </a:endParaRPr>
          </a:p>
          <a:p>
            <a:pPr marL="12700">
              <a:lnSpc>
                <a:spcPct val="100000"/>
              </a:lnSpc>
            </a:pPr>
            <a:r>
              <a:rPr sz="1200" spc="-5" dirty="0">
                <a:latin typeface="Times New Roman"/>
                <a:cs typeface="Times New Roman"/>
              </a:rPr>
              <a:t>Case No: Criminal Appeal No(s). 1108 of</a:t>
            </a:r>
            <a:r>
              <a:rPr sz="1200" spc="20" dirty="0">
                <a:latin typeface="Times New Roman"/>
                <a:cs typeface="Times New Roman"/>
              </a:rPr>
              <a:t> </a:t>
            </a:r>
            <a:r>
              <a:rPr sz="1200" dirty="0">
                <a:latin typeface="Times New Roman"/>
                <a:cs typeface="Times New Roman"/>
              </a:rPr>
              <a:t>2002)</a:t>
            </a:r>
            <a:endParaRPr sz="1200">
              <a:latin typeface="Times New Roman"/>
              <a:cs typeface="Times New Roman"/>
            </a:endParaRPr>
          </a:p>
          <a:p>
            <a:pPr marL="12700" marR="533400">
              <a:lnSpc>
                <a:spcPct val="144200"/>
              </a:lnSpc>
              <a:spcBef>
                <a:spcPts val="10"/>
              </a:spcBef>
            </a:pPr>
            <a:r>
              <a:rPr sz="1200" b="1" spc="-5" dirty="0">
                <a:latin typeface="Times New Roman"/>
                <a:cs typeface="Times New Roman"/>
              </a:rPr>
              <a:t>Roy Fernandes Appellant(s) versus State of Goa &amp; Others Respondent(s)  Date of Decision(mm/dd/yy):</a:t>
            </a:r>
            <a:r>
              <a:rPr sz="1200" b="1" spc="5" dirty="0">
                <a:latin typeface="Times New Roman"/>
                <a:cs typeface="Times New Roman"/>
              </a:rPr>
              <a:t> </a:t>
            </a:r>
            <a:r>
              <a:rPr sz="1200" b="1" spc="-5" dirty="0">
                <a:latin typeface="Times New Roman"/>
                <a:cs typeface="Times New Roman"/>
              </a:rPr>
              <a:t>2/1/2012.</a:t>
            </a:r>
            <a:endParaRPr sz="1200">
              <a:latin typeface="Times New Roman"/>
              <a:cs typeface="Times New Roman"/>
            </a:endParaRPr>
          </a:p>
          <a:p>
            <a:pPr marL="12700" marR="325120">
              <a:lnSpc>
                <a:spcPts val="2080"/>
              </a:lnSpc>
              <a:spcBef>
                <a:spcPts val="140"/>
              </a:spcBef>
            </a:pPr>
            <a:r>
              <a:rPr sz="1200" spc="-5" dirty="0">
                <a:latin typeface="Times New Roman"/>
                <a:cs typeface="Times New Roman"/>
              </a:rPr>
              <a:t>Judge(s): Hon'ble Mr. </a:t>
            </a:r>
            <a:r>
              <a:rPr sz="1200" dirty="0">
                <a:latin typeface="Times New Roman"/>
                <a:cs typeface="Times New Roman"/>
              </a:rPr>
              <a:t>Justice </a:t>
            </a:r>
            <a:r>
              <a:rPr sz="1200" spc="-5" dirty="0">
                <a:latin typeface="Times New Roman"/>
                <a:cs typeface="Times New Roman"/>
              </a:rPr>
              <a:t>Asok Kumar </a:t>
            </a:r>
            <a:r>
              <a:rPr sz="1200" dirty="0">
                <a:latin typeface="Times New Roman"/>
                <a:cs typeface="Times New Roman"/>
              </a:rPr>
              <a:t>Ganguly </a:t>
            </a:r>
            <a:r>
              <a:rPr sz="1200" spc="-5" dirty="0">
                <a:latin typeface="Times New Roman"/>
                <a:cs typeface="Times New Roman"/>
              </a:rPr>
              <a:t>and Hon'ble Mr. </a:t>
            </a:r>
            <a:r>
              <a:rPr sz="1200" dirty="0">
                <a:latin typeface="Times New Roman"/>
                <a:cs typeface="Times New Roman"/>
              </a:rPr>
              <a:t>Justice </a:t>
            </a:r>
            <a:r>
              <a:rPr sz="1200" spc="-5" dirty="0">
                <a:latin typeface="Times New Roman"/>
                <a:cs typeface="Times New Roman"/>
              </a:rPr>
              <a:t>T.S.  Thakur.</a:t>
            </a:r>
            <a:endParaRPr sz="1200">
              <a:latin typeface="Times New Roman"/>
              <a:cs typeface="Times New Roman"/>
            </a:endParaRPr>
          </a:p>
          <a:p>
            <a:pPr marL="12700">
              <a:lnSpc>
                <a:spcPct val="100000"/>
              </a:lnSpc>
              <a:spcBef>
                <a:spcPts val="440"/>
              </a:spcBef>
            </a:pPr>
            <a:r>
              <a:rPr sz="1200" spc="-5" dirty="0">
                <a:latin typeface="Times New Roman"/>
                <a:cs typeface="Times New Roman"/>
              </a:rPr>
              <a:t>Subject Index: </a:t>
            </a:r>
            <a:r>
              <a:rPr sz="1200" spc="-10" dirty="0">
                <a:latin typeface="Times New Roman"/>
                <a:cs typeface="Times New Roman"/>
              </a:rPr>
              <a:t>Indian </a:t>
            </a:r>
            <a:r>
              <a:rPr sz="1200" dirty="0">
                <a:latin typeface="Times New Roman"/>
                <a:cs typeface="Times New Roman"/>
              </a:rPr>
              <a:t>Penal </a:t>
            </a:r>
            <a:r>
              <a:rPr sz="1200" spc="-5" dirty="0">
                <a:latin typeface="Times New Roman"/>
                <a:cs typeface="Times New Roman"/>
              </a:rPr>
              <a:t>Code, 1860 — sections 143m 18, 323, 325 and 302</a:t>
            </a:r>
            <a:r>
              <a:rPr sz="1200" spc="190" dirty="0">
                <a:latin typeface="Times New Roman"/>
                <a:cs typeface="Times New Roman"/>
              </a:rPr>
              <a:t> </a:t>
            </a:r>
            <a:r>
              <a:rPr sz="1200" spc="-5" dirty="0">
                <a:latin typeface="Times New Roman"/>
                <a:cs typeface="Times New Roman"/>
              </a:rPr>
              <a:t>r/w</a:t>
            </a:r>
            <a:endParaRPr sz="1200">
              <a:latin typeface="Times New Roman"/>
              <a:cs typeface="Times New Roman"/>
            </a:endParaRPr>
          </a:p>
          <a:p>
            <a:pPr marL="12700" marR="5080">
              <a:lnSpc>
                <a:spcPct val="143700"/>
              </a:lnSpc>
              <a:spcBef>
                <a:spcPts val="10"/>
              </a:spcBef>
            </a:pPr>
            <a:r>
              <a:rPr sz="1200" spc="-5" dirty="0">
                <a:latin typeface="Times New Roman"/>
                <a:cs typeface="Times New Roman"/>
              </a:rPr>
              <a:t>section 149 — conviction and sentence of the appellant under — appeal against — the  incident took place on </a:t>
            </a:r>
            <a:r>
              <a:rPr sz="1200" dirty="0">
                <a:latin typeface="Times New Roman"/>
                <a:cs typeface="Times New Roman"/>
              </a:rPr>
              <a:t>account </a:t>
            </a:r>
            <a:r>
              <a:rPr sz="1200" spc="-5" dirty="0">
                <a:latin typeface="Times New Roman"/>
                <a:cs typeface="Times New Roman"/>
              </a:rPr>
              <a:t>of a sudden dispute arising out of the </a:t>
            </a:r>
            <a:r>
              <a:rPr sz="1200" dirty="0">
                <a:latin typeface="Times New Roman"/>
                <a:cs typeface="Times New Roman"/>
              </a:rPr>
              <a:t>proposed </a:t>
            </a:r>
            <a:r>
              <a:rPr sz="1200" spc="-5" dirty="0">
                <a:latin typeface="Times New Roman"/>
                <a:cs typeface="Times New Roman"/>
              </a:rPr>
              <a:t>fencing  of the Chapel </a:t>
            </a:r>
            <a:r>
              <a:rPr sz="1200" dirty="0">
                <a:latin typeface="Times New Roman"/>
                <a:cs typeface="Times New Roman"/>
              </a:rPr>
              <a:t>property which </a:t>
            </a:r>
            <a:r>
              <a:rPr sz="1200" spc="-5" dirty="0">
                <a:latin typeface="Times New Roman"/>
                <a:cs typeface="Times New Roman"/>
              </a:rPr>
              <a:t>act was seen as an obstruction to the use of the  passage/pathway — whether the commission of murder </a:t>
            </a:r>
            <a:r>
              <a:rPr sz="1200" spc="5" dirty="0">
                <a:latin typeface="Times New Roman"/>
                <a:cs typeface="Times New Roman"/>
              </a:rPr>
              <a:t>by </a:t>
            </a:r>
            <a:r>
              <a:rPr sz="1200" spc="-5" dirty="0">
                <a:latin typeface="Times New Roman"/>
                <a:cs typeface="Times New Roman"/>
              </a:rPr>
              <a:t>a </a:t>
            </a:r>
            <a:r>
              <a:rPr sz="1200" dirty="0">
                <a:latin typeface="Times New Roman"/>
                <a:cs typeface="Times New Roman"/>
              </a:rPr>
              <a:t>member </a:t>
            </a:r>
            <a:r>
              <a:rPr sz="1200" spc="-5" dirty="0">
                <a:latin typeface="Times New Roman"/>
                <a:cs typeface="Times New Roman"/>
              </a:rPr>
              <a:t>of an unlawful  assembly that </a:t>
            </a:r>
            <a:r>
              <a:rPr sz="1200" dirty="0">
                <a:latin typeface="Times New Roman"/>
                <a:cs typeface="Times New Roman"/>
              </a:rPr>
              <a:t>does </a:t>
            </a:r>
            <a:r>
              <a:rPr sz="1200" spc="-5" dirty="0">
                <a:latin typeface="Times New Roman"/>
                <a:cs typeface="Times New Roman"/>
              </a:rPr>
              <a:t>not have murder as its common object would attract the provisions  of Section 149 </a:t>
            </a:r>
            <a:r>
              <a:rPr sz="1200" spc="-10" dirty="0">
                <a:latin typeface="Times New Roman"/>
                <a:cs typeface="Times New Roman"/>
              </a:rPr>
              <a:t>IPC </a:t>
            </a:r>
            <a:r>
              <a:rPr sz="1200" spc="-5" dirty="0">
                <a:latin typeface="Times New Roman"/>
                <a:cs typeface="Times New Roman"/>
              </a:rPr>
              <a:t>— whether the appellant as a member of the unlawful assembly  knew that the murder of </a:t>
            </a:r>
            <a:r>
              <a:rPr sz="1200" dirty="0">
                <a:latin typeface="Times New Roman"/>
                <a:cs typeface="Times New Roman"/>
              </a:rPr>
              <a:t>the </a:t>
            </a:r>
            <a:r>
              <a:rPr sz="1200" spc="-5" dirty="0">
                <a:latin typeface="Times New Roman"/>
                <a:cs typeface="Times New Roman"/>
              </a:rPr>
              <a:t>deceased </a:t>
            </a:r>
            <a:r>
              <a:rPr sz="1200" dirty="0">
                <a:latin typeface="Times New Roman"/>
                <a:cs typeface="Times New Roman"/>
              </a:rPr>
              <a:t>was </a:t>
            </a:r>
            <a:r>
              <a:rPr sz="1200" spc="-5" dirty="0">
                <a:latin typeface="Times New Roman"/>
                <a:cs typeface="Times New Roman"/>
              </a:rPr>
              <a:t>also a </a:t>
            </a:r>
            <a:r>
              <a:rPr sz="1200" dirty="0">
                <a:latin typeface="Times New Roman"/>
                <a:cs typeface="Times New Roman"/>
              </a:rPr>
              <a:t>likely </a:t>
            </a:r>
            <a:r>
              <a:rPr sz="1200" spc="-5" dirty="0">
                <a:latin typeface="Times New Roman"/>
                <a:cs typeface="Times New Roman"/>
              </a:rPr>
              <a:t>event in prosecution of the  object of preventing him from putting up the fence —whether the </a:t>
            </a:r>
            <a:r>
              <a:rPr sz="1200" dirty="0">
                <a:latin typeface="Times New Roman"/>
                <a:cs typeface="Times New Roman"/>
              </a:rPr>
              <a:t>sudden </a:t>
            </a:r>
            <a:r>
              <a:rPr sz="1200" spc="-5" dirty="0">
                <a:latin typeface="Times New Roman"/>
                <a:cs typeface="Times New Roman"/>
              </a:rPr>
              <a:t>action of  one of the members of </a:t>
            </a:r>
            <a:r>
              <a:rPr sz="1200" dirty="0">
                <a:latin typeface="Times New Roman"/>
                <a:cs typeface="Times New Roman"/>
              </a:rPr>
              <a:t>the </a:t>
            </a:r>
            <a:r>
              <a:rPr sz="1200" spc="-5" dirty="0">
                <a:latin typeface="Times New Roman"/>
                <a:cs typeface="Times New Roman"/>
              </a:rPr>
              <a:t>unlawful </a:t>
            </a:r>
            <a:r>
              <a:rPr sz="1200" dirty="0">
                <a:latin typeface="Times New Roman"/>
                <a:cs typeface="Times New Roman"/>
              </a:rPr>
              <a:t>assembly constitutes </a:t>
            </a:r>
            <a:r>
              <a:rPr sz="1200" spc="-5" dirty="0">
                <a:latin typeface="Times New Roman"/>
                <a:cs typeface="Times New Roman"/>
              </a:rPr>
              <a:t>an act in prosecution of the  common object of the unlawful </a:t>
            </a:r>
            <a:r>
              <a:rPr sz="1200" dirty="0">
                <a:latin typeface="Times New Roman"/>
                <a:cs typeface="Times New Roman"/>
              </a:rPr>
              <a:t>assembly </a:t>
            </a:r>
            <a:r>
              <a:rPr sz="1200" spc="-5" dirty="0">
                <a:latin typeface="Times New Roman"/>
                <a:cs typeface="Times New Roman"/>
              </a:rPr>
              <a:t>and </a:t>
            </a:r>
            <a:r>
              <a:rPr sz="1200" dirty="0">
                <a:latin typeface="Times New Roman"/>
                <a:cs typeface="Times New Roman"/>
              </a:rPr>
              <a:t>whether </a:t>
            </a:r>
            <a:r>
              <a:rPr sz="1200" spc="-5" dirty="0">
                <a:latin typeface="Times New Roman"/>
                <a:cs typeface="Times New Roman"/>
              </a:rPr>
              <a:t>the members </a:t>
            </a:r>
            <a:r>
              <a:rPr sz="1200" dirty="0">
                <a:latin typeface="Times New Roman"/>
                <a:cs typeface="Times New Roman"/>
              </a:rPr>
              <a:t>of </a:t>
            </a:r>
            <a:r>
              <a:rPr sz="1200" spc="-5" dirty="0">
                <a:latin typeface="Times New Roman"/>
                <a:cs typeface="Times New Roman"/>
              </a:rPr>
              <a:t>the unlawful  assembly </a:t>
            </a:r>
            <a:r>
              <a:rPr sz="1200" dirty="0">
                <a:latin typeface="Times New Roman"/>
                <a:cs typeface="Times New Roman"/>
              </a:rPr>
              <a:t>knew </a:t>
            </a:r>
            <a:r>
              <a:rPr sz="1200" spc="-5" dirty="0">
                <a:latin typeface="Times New Roman"/>
                <a:cs typeface="Times New Roman"/>
              </a:rPr>
              <a:t>that such an offence </a:t>
            </a:r>
            <a:r>
              <a:rPr sz="1200" dirty="0">
                <a:latin typeface="Times New Roman"/>
                <a:cs typeface="Times New Roman"/>
              </a:rPr>
              <a:t>was likely </a:t>
            </a:r>
            <a:r>
              <a:rPr sz="1200" spc="-5" dirty="0">
                <a:latin typeface="Times New Roman"/>
                <a:cs typeface="Times New Roman"/>
              </a:rPr>
              <a:t>to be committed </a:t>
            </a:r>
            <a:r>
              <a:rPr sz="1200" dirty="0">
                <a:latin typeface="Times New Roman"/>
                <a:cs typeface="Times New Roman"/>
              </a:rPr>
              <a:t>by any </a:t>
            </a:r>
            <a:r>
              <a:rPr sz="1200" spc="-5" dirty="0">
                <a:latin typeface="Times New Roman"/>
                <a:cs typeface="Times New Roman"/>
              </a:rPr>
              <a:t>member of the  assembly — to consider — evidence on record proved that even when </a:t>
            </a:r>
            <a:r>
              <a:rPr sz="1200" dirty="0">
                <a:latin typeface="Times New Roman"/>
                <a:cs typeface="Times New Roman"/>
              </a:rPr>
              <a:t>commission </a:t>
            </a:r>
            <a:r>
              <a:rPr sz="1200" spc="-5" dirty="0">
                <a:latin typeface="Times New Roman"/>
                <a:cs typeface="Times New Roman"/>
              </a:rPr>
              <a:t>of  murder was not the common object of the accused persons, </a:t>
            </a:r>
            <a:r>
              <a:rPr sz="1200" dirty="0">
                <a:latin typeface="Times New Roman"/>
                <a:cs typeface="Times New Roman"/>
              </a:rPr>
              <a:t>they certainly </a:t>
            </a:r>
            <a:r>
              <a:rPr sz="1200" spc="-5" dirty="0">
                <a:latin typeface="Times New Roman"/>
                <a:cs typeface="Times New Roman"/>
              </a:rPr>
              <a:t>had come to  the spot with a view to overawe and prevent the deceased </a:t>
            </a:r>
            <a:r>
              <a:rPr sz="1200" spc="5" dirty="0">
                <a:latin typeface="Times New Roman"/>
                <a:cs typeface="Times New Roman"/>
              </a:rPr>
              <a:t>by </a:t>
            </a:r>
            <a:r>
              <a:rPr sz="1200" spc="-5" dirty="0">
                <a:latin typeface="Times New Roman"/>
                <a:cs typeface="Times New Roman"/>
              </a:rPr>
              <a:t>use of criminal force  from putting up the fence in question. However, </a:t>
            </a:r>
            <a:r>
              <a:rPr sz="1200" dirty="0">
                <a:latin typeface="Times New Roman"/>
                <a:cs typeface="Times New Roman"/>
              </a:rPr>
              <a:t>no </a:t>
            </a:r>
            <a:r>
              <a:rPr sz="1200" spc="-5" dirty="0">
                <a:latin typeface="Times New Roman"/>
                <a:cs typeface="Times New Roman"/>
              </a:rPr>
              <a:t>evidence to show that </a:t>
            </a:r>
            <a:r>
              <a:rPr sz="1200" dirty="0">
                <a:latin typeface="Times New Roman"/>
                <a:cs typeface="Times New Roman"/>
              </a:rPr>
              <a:t>the  </a:t>
            </a:r>
            <a:r>
              <a:rPr sz="1200" spc="-5" dirty="0">
                <a:latin typeface="Times New Roman"/>
                <a:cs typeface="Times New Roman"/>
              </a:rPr>
              <a:t>appellant knew that in prosecution of the common object of preventing </a:t>
            </a:r>
            <a:r>
              <a:rPr sz="1200" dirty="0">
                <a:latin typeface="Times New Roman"/>
                <a:cs typeface="Times New Roman"/>
              </a:rPr>
              <a:t>the </a:t>
            </a:r>
            <a:r>
              <a:rPr sz="1200" spc="-5" dirty="0">
                <a:latin typeface="Times New Roman"/>
                <a:cs typeface="Times New Roman"/>
              </a:rPr>
              <a:t>putting up  of the fence around the </a:t>
            </a:r>
            <a:r>
              <a:rPr sz="1200" dirty="0">
                <a:latin typeface="Times New Roman"/>
                <a:cs typeface="Times New Roman"/>
              </a:rPr>
              <a:t>Chapel </a:t>
            </a:r>
            <a:r>
              <a:rPr sz="1200" spc="-5" dirty="0">
                <a:latin typeface="Times New Roman"/>
                <a:cs typeface="Times New Roman"/>
              </a:rPr>
              <a:t>the members </a:t>
            </a:r>
            <a:r>
              <a:rPr sz="1200" dirty="0">
                <a:latin typeface="Times New Roman"/>
                <a:cs typeface="Times New Roman"/>
              </a:rPr>
              <a:t>of </a:t>
            </a:r>
            <a:r>
              <a:rPr sz="1200" spc="-5" dirty="0">
                <a:latin typeface="Times New Roman"/>
                <a:cs typeface="Times New Roman"/>
              </a:rPr>
              <a:t>the assembly </a:t>
            </a:r>
            <a:r>
              <a:rPr sz="1200" dirty="0">
                <a:latin typeface="Times New Roman"/>
                <a:cs typeface="Times New Roman"/>
              </a:rPr>
              <a:t>or any </a:t>
            </a:r>
            <a:r>
              <a:rPr sz="1200" spc="-5" dirty="0">
                <a:latin typeface="Times New Roman"/>
                <a:cs typeface="Times New Roman"/>
              </a:rPr>
              <a:t>one </a:t>
            </a:r>
            <a:r>
              <a:rPr sz="1200" dirty="0">
                <a:latin typeface="Times New Roman"/>
                <a:cs typeface="Times New Roman"/>
              </a:rPr>
              <a:t>of </a:t>
            </a:r>
            <a:r>
              <a:rPr sz="1200" spc="-5" dirty="0">
                <a:latin typeface="Times New Roman"/>
                <a:cs typeface="Times New Roman"/>
              </a:rPr>
              <a:t>them was  </a:t>
            </a:r>
            <a:r>
              <a:rPr sz="1200" dirty="0">
                <a:latin typeface="Times New Roman"/>
                <a:cs typeface="Times New Roman"/>
              </a:rPr>
              <a:t>likely </a:t>
            </a:r>
            <a:r>
              <a:rPr sz="1200" spc="-5" dirty="0">
                <a:latin typeface="Times New Roman"/>
                <a:cs typeface="Times New Roman"/>
              </a:rPr>
              <a:t>to commit the murder of the deceased — </a:t>
            </a:r>
            <a:r>
              <a:rPr sz="1200" dirty="0">
                <a:latin typeface="Times New Roman"/>
                <a:cs typeface="Times New Roman"/>
              </a:rPr>
              <a:t>the </a:t>
            </a:r>
            <a:r>
              <a:rPr sz="1200" spc="-5" dirty="0">
                <a:latin typeface="Times New Roman"/>
                <a:cs typeface="Times New Roman"/>
              </a:rPr>
              <a:t>conviction of the appellant for  offences punishable </a:t>
            </a:r>
            <a:r>
              <a:rPr sz="1200" dirty="0">
                <a:latin typeface="Times New Roman"/>
                <a:cs typeface="Times New Roman"/>
              </a:rPr>
              <a:t>under </a:t>
            </a:r>
            <a:r>
              <a:rPr sz="1200" spc="-5" dirty="0">
                <a:latin typeface="Times New Roman"/>
                <a:cs typeface="Times New Roman"/>
              </a:rPr>
              <a:t>Sections 323 and 325 </a:t>
            </a:r>
            <a:r>
              <a:rPr sz="1200" dirty="0">
                <a:latin typeface="Times New Roman"/>
                <a:cs typeface="Times New Roman"/>
              </a:rPr>
              <a:t>of </a:t>
            </a:r>
            <a:r>
              <a:rPr sz="1200" spc="-5" dirty="0">
                <a:latin typeface="Times New Roman"/>
                <a:cs typeface="Times New Roman"/>
              </a:rPr>
              <a:t>the </a:t>
            </a:r>
            <a:r>
              <a:rPr sz="1200" spc="-10" dirty="0">
                <a:latin typeface="Times New Roman"/>
                <a:cs typeface="Times New Roman"/>
              </a:rPr>
              <a:t>IPC </a:t>
            </a:r>
            <a:r>
              <a:rPr sz="1200" spc="-5" dirty="0">
                <a:latin typeface="Times New Roman"/>
                <a:cs typeface="Times New Roman"/>
              </a:rPr>
              <a:t>affirmed and </a:t>
            </a:r>
            <a:r>
              <a:rPr sz="1200" dirty="0">
                <a:latin typeface="Times New Roman"/>
                <a:cs typeface="Times New Roman"/>
              </a:rPr>
              <a:t>the </a:t>
            </a:r>
            <a:r>
              <a:rPr sz="1200" spc="-5" dirty="0">
                <a:latin typeface="Times New Roman"/>
                <a:cs typeface="Times New Roman"/>
              </a:rPr>
              <a:t>appellant  is sentenced to the period of imprisonment already undergone </a:t>
            </a:r>
            <a:r>
              <a:rPr sz="1200" spc="5" dirty="0">
                <a:latin typeface="Times New Roman"/>
                <a:cs typeface="Times New Roman"/>
              </a:rPr>
              <a:t>by </a:t>
            </a:r>
            <a:r>
              <a:rPr sz="1200" spc="-5" dirty="0">
                <a:latin typeface="Times New Roman"/>
                <a:cs typeface="Times New Roman"/>
              </a:rPr>
              <a:t>him while, his  conviction under section 302 r/w section 149 of IPC set aside — appeal </a:t>
            </a:r>
            <a:r>
              <a:rPr sz="1200" dirty="0">
                <a:latin typeface="Times New Roman"/>
                <a:cs typeface="Times New Roman"/>
              </a:rPr>
              <a:t>disposed </a:t>
            </a:r>
            <a:r>
              <a:rPr sz="1200" spc="-5" dirty="0">
                <a:latin typeface="Times New Roman"/>
                <a:cs typeface="Times New Roman"/>
              </a:rPr>
              <a:t>—  sentence</a:t>
            </a:r>
            <a:r>
              <a:rPr sz="1200" spc="-10" dirty="0">
                <a:latin typeface="Times New Roman"/>
                <a:cs typeface="Times New Roman"/>
              </a:rPr>
              <a:t> </a:t>
            </a:r>
            <a:r>
              <a:rPr sz="1200" spc="-5" dirty="0">
                <a:latin typeface="Times New Roman"/>
                <a:cs typeface="Times New Roman"/>
              </a:rPr>
              <a:t>modified.</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21</a:t>
            </a:fld>
            <a:endParaRPr spc="-5"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11787"/>
            <a:ext cx="5297805" cy="8938260"/>
          </a:xfrm>
          <a:prstGeom prst="rect">
            <a:avLst/>
          </a:prstGeom>
        </p:spPr>
        <p:txBody>
          <a:bodyPr vert="horz" wrap="square" lIns="0" tIns="12700" rIns="0" bIns="0" rtlCol="0">
            <a:spAutoFit/>
          </a:bodyPr>
          <a:lstStyle/>
          <a:p>
            <a:pPr marL="12700" marR="730250">
              <a:lnSpc>
                <a:spcPct val="143300"/>
              </a:lnSpc>
              <a:spcBef>
                <a:spcPts val="100"/>
              </a:spcBef>
            </a:pPr>
            <a:r>
              <a:rPr sz="1200" b="1" spc="-5" dirty="0">
                <a:latin typeface="Times New Roman"/>
                <a:cs typeface="Times New Roman"/>
              </a:rPr>
              <a:t>(Case No: Criminal Appeal No(s). 263 of 2012 </a:t>
            </a:r>
            <a:r>
              <a:rPr sz="1200" b="1" dirty="0">
                <a:latin typeface="Times New Roman"/>
                <a:cs typeface="Times New Roman"/>
              </a:rPr>
              <a:t>with </a:t>
            </a:r>
            <a:r>
              <a:rPr sz="1200" b="1" spc="-5" dirty="0">
                <a:latin typeface="Times New Roman"/>
                <a:cs typeface="Times New Roman"/>
              </a:rPr>
              <a:t>Crl. A. Nos.  264,265,266,267,268,269,270,271,272,273,274,275-294,295-303 of</a:t>
            </a:r>
            <a:r>
              <a:rPr sz="1200" b="1" spc="-100" dirty="0">
                <a:latin typeface="Times New Roman"/>
                <a:cs typeface="Times New Roman"/>
              </a:rPr>
              <a:t> </a:t>
            </a:r>
            <a:r>
              <a:rPr sz="1200" b="1" spc="-5" dirty="0">
                <a:latin typeface="Times New Roman"/>
                <a:cs typeface="Times New Roman"/>
              </a:rPr>
              <a:t>2012)</a:t>
            </a:r>
            <a:endParaRPr sz="1200">
              <a:latin typeface="Times New Roman"/>
              <a:cs typeface="Times New Roman"/>
            </a:endParaRPr>
          </a:p>
          <a:p>
            <a:pPr marL="12700" marR="240665">
              <a:lnSpc>
                <a:spcPct val="143300"/>
              </a:lnSpc>
              <a:spcBef>
                <a:spcPts val="10"/>
              </a:spcBef>
            </a:pPr>
            <a:r>
              <a:rPr sz="1200" b="1" spc="-5" dirty="0">
                <a:latin typeface="Times New Roman"/>
                <a:cs typeface="Times New Roman"/>
              </a:rPr>
              <a:t>JIK Industries Limited &amp; Others Appellant(s) versus Amarlal V. </a:t>
            </a:r>
            <a:r>
              <a:rPr sz="1200" b="1" dirty="0">
                <a:latin typeface="Times New Roman"/>
                <a:cs typeface="Times New Roman"/>
              </a:rPr>
              <a:t>Jumani and  </a:t>
            </a:r>
            <a:r>
              <a:rPr sz="1200" b="1" spc="-5" dirty="0">
                <a:latin typeface="Times New Roman"/>
                <a:cs typeface="Times New Roman"/>
              </a:rPr>
              <a:t>Another</a:t>
            </a:r>
            <a:r>
              <a:rPr sz="1200" b="1" spc="-10" dirty="0">
                <a:latin typeface="Times New Roman"/>
                <a:cs typeface="Times New Roman"/>
              </a:rPr>
              <a:t> </a:t>
            </a:r>
            <a:r>
              <a:rPr sz="1200" b="1" spc="-5" dirty="0">
                <a:latin typeface="Times New Roman"/>
                <a:cs typeface="Times New Roman"/>
              </a:rPr>
              <a:t>Respondent(s)</a:t>
            </a:r>
            <a:endParaRPr sz="1200">
              <a:latin typeface="Times New Roman"/>
              <a:cs typeface="Times New Roman"/>
            </a:endParaRPr>
          </a:p>
          <a:p>
            <a:pPr marL="12700">
              <a:lnSpc>
                <a:spcPct val="100000"/>
              </a:lnSpc>
              <a:spcBef>
                <a:spcPts val="615"/>
              </a:spcBef>
            </a:pPr>
            <a:r>
              <a:rPr sz="1200" spc="-5" dirty="0">
                <a:latin typeface="Times New Roman"/>
                <a:cs typeface="Times New Roman"/>
              </a:rPr>
              <a:t>Date of Decision(mm/dd/yy):</a:t>
            </a:r>
            <a:r>
              <a:rPr sz="1200" dirty="0">
                <a:latin typeface="Times New Roman"/>
                <a:cs typeface="Times New Roman"/>
              </a:rPr>
              <a:t> </a:t>
            </a:r>
            <a:r>
              <a:rPr sz="1200" spc="-5" dirty="0">
                <a:latin typeface="Times New Roman"/>
                <a:cs typeface="Times New Roman"/>
              </a:rPr>
              <a:t>2/1/2012.</a:t>
            </a:r>
            <a:endParaRPr sz="1200">
              <a:latin typeface="Times New Roman"/>
              <a:cs typeface="Times New Roman"/>
            </a:endParaRPr>
          </a:p>
          <a:p>
            <a:pPr marL="12700" marR="120650">
              <a:lnSpc>
                <a:spcPts val="2080"/>
              </a:lnSpc>
              <a:spcBef>
                <a:spcPts val="160"/>
              </a:spcBef>
            </a:pPr>
            <a:r>
              <a:rPr sz="1200" spc="-5" dirty="0">
                <a:latin typeface="Times New Roman"/>
                <a:cs typeface="Times New Roman"/>
              </a:rPr>
              <a:t>Judge(s): Hon'ble Mr. </a:t>
            </a:r>
            <a:r>
              <a:rPr sz="1200" dirty="0">
                <a:latin typeface="Times New Roman"/>
                <a:cs typeface="Times New Roman"/>
              </a:rPr>
              <a:t>Justice </a:t>
            </a:r>
            <a:r>
              <a:rPr sz="1200" spc="-5" dirty="0">
                <a:latin typeface="Times New Roman"/>
                <a:cs typeface="Times New Roman"/>
              </a:rPr>
              <a:t>Asok Kumar </a:t>
            </a:r>
            <a:r>
              <a:rPr sz="1200" dirty="0">
                <a:latin typeface="Times New Roman"/>
                <a:cs typeface="Times New Roman"/>
              </a:rPr>
              <a:t>Ganguly </a:t>
            </a:r>
            <a:r>
              <a:rPr sz="1200" spc="-5" dirty="0">
                <a:latin typeface="Times New Roman"/>
                <a:cs typeface="Times New Roman"/>
              </a:rPr>
              <a:t>and Hon'ble Mr. </a:t>
            </a:r>
            <a:r>
              <a:rPr sz="1200" dirty="0">
                <a:latin typeface="Times New Roman"/>
                <a:cs typeface="Times New Roman"/>
              </a:rPr>
              <a:t>Justice </a:t>
            </a:r>
            <a:r>
              <a:rPr sz="1200" spc="-5" dirty="0">
                <a:latin typeface="Times New Roman"/>
                <a:cs typeface="Times New Roman"/>
              </a:rPr>
              <a:t>Jagdish  Singh Khehar.</a:t>
            </a:r>
            <a:endParaRPr sz="1200">
              <a:latin typeface="Times New Roman"/>
              <a:cs typeface="Times New Roman"/>
            </a:endParaRPr>
          </a:p>
          <a:p>
            <a:pPr marL="12700">
              <a:lnSpc>
                <a:spcPct val="100000"/>
              </a:lnSpc>
              <a:spcBef>
                <a:spcPts val="440"/>
              </a:spcBef>
            </a:pPr>
            <a:r>
              <a:rPr sz="1200" spc="-5" dirty="0">
                <a:latin typeface="Times New Roman"/>
                <a:cs typeface="Times New Roman"/>
              </a:rPr>
              <a:t>Subject Index: Negotiable Instruments Act, 1881 — section 138 r/w section 141</a:t>
            </a:r>
            <a:r>
              <a:rPr sz="1200" spc="155" dirty="0">
                <a:latin typeface="Times New Roman"/>
                <a:cs typeface="Times New Roman"/>
              </a:rPr>
              <a:t> </a:t>
            </a:r>
            <a:r>
              <a:rPr sz="1200" spc="-5" dirty="0">
                <a:latin typeface="Times New Roman"/>
                <a:cs typeface="Times New Roman"/>
              </a:rPr>
              <a:t>—</a:t>
            </a:r>
            <a:endParaRPr sz="1200">
              <a:latin typeface="Times New Roman"/>
              <a:cs typeface="Times New Roman"/>
            </a:endParaRPr>
          </a:p>
          <a:p>
            <a:pPr marL="12700" marR="50800">
              <a:lnSpc>
                <a:spcPct val="143700"/>
              </a:lnSpc>
              <a:spcBef>
                <a:spcPts val="10"/>
              </a:spcBef>
            </a:pPr>
            <a:r>
              <a:rPr sz="1200" spc="-5" dirty="0">
                <a:latin typeface="Times New Roman"/>
                <a:cs typeface="Times New Roman"/>
              </a:rPr>
              <a:t>processes issued for the </a:t>
            </a:r>
            <a:r>
              <a:rPr sz="1200" dirty="0">
                <a:latin typeface="Times New Roman"/>
                <a:cs typeface="Times New Roman"/>
              </a:rPr>
              <a:t>commission </a:t>
            </a:r>
            <a:r>
              <a:rPr sz="1200" spc="-5" dirty="0">
                <a:latin typeface="Times New Roman"/>
                <a:cs typeface="Times New Roman"/>
              </a:rPr>
              <a:t>of the offences under — several Criminal Writ  Petitions filed challenging the processes — </a:t>
            </a:r>
            <a:r>
              <a:rPr sz="1200" dirty="0">
                <a:latin typeface="Times New Roman"/>
                <a:cs typeface="Times New Roman"/>
              </a:rPr>
              <a:t>the </a:t>
            </a:r>
            <a:r>
              <a:rPr sz="1200" spc="-5" dirty="0">
                <a:latin typeface="Times New Roman"/>
                <a:cs typeface="Times New Roman"/>
              </a:rPr>
              <a:t>High Court after dismissing the writ  petitions held that sanction of a </a:t>
            </a:r>
            <a:r>
              <a:rPr sz="1200" dirty="0">
                <a:latin typeface="Times New Roman"/>
                <a:cs typeface="Times New Roman"/>
              </a:rPr>
              <a:t>scheme </a:t>
            </a:r>
            <a:r>
              <a:rPr sz="1200" spc="-5" dirty="0">
                <a:latin typeface="Times New Roman"/>
                <a:cs typeface="Times New Roman"/>
              </a:rPr>
              <a:t>under </a:t>
            </a:r>
            <a:r>
              <a:rPr sz="1200" dirty="0">
                <a:latin typeface="Times New Roman"/>
                <a:cs typeface="Times New Roman"/>
              </a:rPr>
              <a:t>Section </a:t>
            </a:r>
            <a:r>
              <a:rPr sz="1200" spc="-5" dirty="0">
                <a:latin typeface="Times New Roman"/>
                <a:cs typeface="Times New Roman"/>
              </a:rPr>
              <a:t>391 of the Companies Act,  1956 does not amount to compounding of an offence under </a:t>
            </a:r>
            <a:r>
              <a:rPr sz="1200" dirty="0">
                <a:latin typeface="Times New Roman"/>
                <a:cs typeface="Times New Roman"/>
              </a:rPr>
              <a:t>Section </a:t>
            </a:r>
            <a:r>
              <a:rPr sz="1200" spc="-5" dirty="0">
                <a:latin typeface="Times New Roman"/>
                <a:cs typeface="Times New Roman"/>
              </a:rPr>
              <a:t>138 </a:t>
            </a:r>
            <a:r>
              <a:rPr sz="1200" dirty="0">
                <a:latin typeface="Times New Roman"/>
                <a:cs typeface="Times New Roman"/>
              </a:rPr>
              <a:t>read </a:t>
            </a:r>
            <a:r>
              <a:rPr sz="1200" spc="-5" dirty="0">
                <a:latin typeface="Times New Roman"/>
                <a:cs typeface="Times New Roman"/>
              </a:rPr>
              <a:t>with  Section 141 of the N.I. </a:t>
            </a:r>
            <a:r>
              <a:rPr sz="1200" dirty="0">
                <a:latin typeface="Times New Roman"/>
                <a:cs typeface="Times New Roman"/>
              </a:rPr>
              <a:t>Act </a:t>
            </a:r>
            <a:r>
              <a:rPr sz="1200" spc="-5" dirty="0">
                <a:latin typeface="Times New Roman"/>
                <a:cs typeface="Times New Roman"/>
              </a:rPr>
              <a:t>— hence, </a:t>
            </a:r>
            <a:r>
              <a:rPr sz="1200" dirty="0">
                <a:latin typeface="Times New Roman"/>
                <a:cs typeface="Times New Roman"/>
              </a:rPr>
              <a:t>the </a:t>
            </a:r>
            <a:r>
              <a:rPr sz="1200" spc="-5" dirty="0">
                <a:latin typeface="Times New Roman"/>
                <a:cs typeface="Times New Roman"/>
              </a:rPr>
              <a:t>appeals — a scheme </a:t>
            </a:r>
            <a:r>
              <a:rPr sz="1200" dirty="0">
                <a:latin typeface="Times New Roman"/>
                <a:cs typeface="Times New Roman"/>
              </a:rPr>
              <a:t>under Section </a:t>
            </a:r>
            <a:r>
              <a:rPr sz="1200" spc="-5" dirty="0">
                <a:latin typeface="Times New Roman"/>
                <a:cs typeface="Times New Roman"/>
              </a:rPr>
              <a:t>391 of  the Companies Act does not have the effect of </a:t>
            </a:r>
            <a:r>
              <a:rPr sz="1200" dirty="0">
                <a:latin typeface="Times New Roman"/>
                <a:cs typeface="Times New Roman"/>
              </a:rPr>
              <a:t>creating new </a:t>
            </a:r>
            <a:r>
              <a:rPr sz="1200" spc="-5" dirty="0">
                <a:latin typeface="Times New Roman"/>
                <a:cs typeface="Times New Roman"/>
              </a:rPr>
              <a:t>debt. Therefore, the  offence which </a:t>
            </a:r>
            <a:r>
              <a:rPr sz="1200" dirty="0">
                <a:latin typeface="Times New Roman"/>
                <a:cs typeface="Times New Roman"/>
              </a:rPr>
              <a:t>has </a:t>
            </a:r>
            <a:r>
              <a:rPr sz="1200" spc="-5" dirty="0">
                <a:latin typeface="Times New Roman"/>
                <a:cs typeface="Times New Roman"/>
              </a:rPr>
              <a:t>already been committed prior </a:t>
            </a:r>
            <a:r>
              <a:rPr sz="1200" dirty="0">
                <a:latin typeface="Times New Roman"/>
                <a:cs typeface="Times New Roman"/>
              </a:rPr>
              <a:t>to the </a:t>
            </a:r>
            <a:r>
              <a:rPr sz="1200" spc="-5" dirty="0">
                <a:latin typeface="Times New Roman"/>
                <a:cs typeface="Times New Roman"/>
              </a:rPr>
              <a:t>scheme does not </a:t>
            </a:r>
            <a:r>
              <a:rPr sz="1200" dirty="0">
                <a:latin typeface="Times New Roman"/>
                <a:cs typeface="Times New Roman"/>
              </a:rPr>
              <a:t>get  </a:t>
            </a:r>
            <a:r>
              <a:rPr sz="1200" spc="-5" dirty="0">
                <a:latin typeface="Times New Roman"/>
                <a:cs typeface="Times New Roman"/>
              </a:rPr>
              <a:t>automatically compounded </a:t>
            </a:r>
            <a:r>
              <a:rPr sz="1200" dirty="0">
                <a:latin typeface="Times New Roman"/>
                <a:cs typeface="Times New Roman"/>
              </a:rPr>
              <a:t>only </a:t>
            </a:r>
            <a:r>
              <a:rPr sz="1200" spc="-5" dirty="0">
                <a:latin typeface="Times New Roman"/>
                <a:cs typeface="Times New Roman"/>
              </a:rPr>
              <a:t>as a result of the said scheme — the </a:t>
            </a:r>
            <a:r>
              <a:rPr sz="1200" dirty="0">
                <a:latin typeface="Times New Roman"/>
                <a:cs typeface="Times New Roman"/>
              </a:rPr>
              <a:t>Supreme </a:t>
            </a:r>
            <a:r>
              <a:rPr sz="1200" spc="-5" dirty="0">
                <a:latin typeface="Times New Roman"/>
                <a:cs typeface="Times New Roman"/>
              </a:rPr>
              <a:t>Court  held that Section 147 of the N.I. </a:t>
            </a:r>
            <a:r>
              <a:rPr sz="1200" dirty="0">
                <a:latin typeface="Times New Roman"/>
                <a:cs typeface="Times New Roman"/>
              </a:rPr>
              <a:t>Act </a:t>
            </a:r>
            <a:r>
              <a:rPr sz="1200" spc="-5" dirty="0">
                <a:latin typeface="Times New Roman"/>
                <a:cs typeface="Times New Roman"/>
              </a:rPr>
              <a:t>must be reasonably construed to mean that as a  result of the said Section the offences </a:t>
            </a:r>
            <a:r>
              <a:rPr sz="1200" dirty="0">
                <a:latin typeface="Times New Roman"/>
                <a:cs typeface="Times New Roman"/>
              </a:rPr>
              <a:t>under </a:t>
            </a:r>
            <a:r>
              <a:rPr sz="1200" spc="-5" dirty="0">
                <a:latin typeface="Times New Roman"/>
                <a:cs typeface="Times New Roman"/>
              </a:rPr>
              <a:t>N.I. </a:t>
            </a:r>
            <a:r>
              <a:rPr sz="1200" dirty="0">
                <a:latin typeface="Times New Roman"/>
                <a:cs typeface="Times New Roman"/>
              </a:rPr>
              <a:t>Act </a:t>
            </a:r>
            <a:r>
              <a:rPr sz="1200" spc="-5" dirty="0">
                <a:latin typeface="Times New Roman"/>
                <a:cs typeface="Times New Roman"/>
              </a:rPr>
              <a:t>are </a:t>
            </a:r>
            <a:r>
              <a:rPr sz="1200" dirty="0">
                <a:latin typeface="Times New Roman"/>
                <a:cs typeface="Times New Roman"/>
              </a:rPr>
              <a:t>made </a:t>
            </a:r>
            <a:r>
              <a:rPr sz="1200" spc="-5" dirty="0">
                <a:latin typeface="Times New Roman"/>
                <a:cs typeface="Times New Roman"/>
              </a:rPr>
              <a:t>compoundable, but the  main principle of such compounding, namely, the consent of the person aggrieved or  the person injured or </a:t>
            </a:r>
            <a:r>
              <a:rPr sz="1200" dirty="0">
                <a:latin typeface="Times New Roman"/>
                <a:cs typeface="Times New Roman"/>
              </a:rPr>
              <a:t>the </a:t>
            </a:r>
            <a:r>
              <a:rPr sz="1200" spc="-5" dirty="0">
                <a:latin typeface="Times New Roman"/>
                <a:cs typeface="Times New Roman"/>
              </a:rPr>
              <a:t>complainant cannot be </a:t>
            </a:r>
            <a:r>
              <a:rPr sz="1200" dirty="0">
                <a:latin typeface="Times New Roman"/>
                <a:cs typeface="Times New Roman"/>
              </a:rPr>
              <a:t>wished away </a:t>
            </a:r>
            <a:r>
              <a:rPr sz="1200" spc="-5" dirty="0">
                <a:latin typeface="Times New Roman"/>
                <a:cs typeface="Times New Roman"/>
              </a:rPr>
              <a:t>nor can the </a:t>
            </a:r>
            <a:r>
              <a:rPr sz="1200" dirty="0">
                <a:latin typeface="Times New Roman"/>
                <a:cs typeface="Times New Roman"/>
              </a:rPr>
              <a:t>same </a:t>
            </a:r>
            <a:r>
              <a:rPr sz="1200" spc="-5" dirty="0">
                <a:latin typeface="Times New Roman"/>
                <a:cs typeface="Times New Roman"/>
              </a:rPr>
              <a:t>be  substituted </a:t>
            </a:r>
            <a:r>
              <a:rPr sz="1200" dirty="0">
                <a:latin typeface="Times New Roman"/>
                <a:cs typeface="Times New Roman"/>
              </a:rPr>
              <a:t>by virtue </a:t>
            </a:r>
            <a:r>
              <a:rPr sz="1200" spc="-5" dirty="0">
                <a:latin typeface="Times New Roman"/>
                <a:cs typeface="Times New Roman"/>
              </a:rPr>
              <a:t>of </a:t>
            </a:r>
            <a:r>
              <a:rPr sz="1200" dirty="0">
                <a:latin typeface="Times New Roman"/>
                <a:cs typeface="Times New Roman"/>
              </a:rPr>
              <a:t>Section </a:t>
            </a:r>
            <a:r>
              <a:rPr sz="1200" spc="-5" dirty="0">
                <a:latin typeface="Times New Roman"/>
                <a:cs typeface="Times New Roman"/>
              </a:rPr>
              <a:t>147 of N.I. </a:t>
            </a:r>
            <a:r>
              <a:rPr sz="1200" dirty="0">
                <a:latin typeface="Times New Roman"/>
                <a:cs typeface="Times New Roman"/>
              </a:rPr>
              <a:t>Act </a:t>
            </a:r>
            <a:r>
              <a:rPr sz="1200" spc="-5" dirty="0">
                <a:latin typeface="Times New Roman"/>
                <a:cs typeface="Times New Roman"/>
              </a:rPr>
              <a:t>— impugned judgment of </a:t>
            </a:r>
            <a:r>
              <a:rPr sz="1200" dirty="0">
                <a:latin typeface="Times New Roman"/>
                <a:cs typeface="Times New Roman"/>
              </a:rPr>
              <a:t>the </a:t>
            </a:r>
            <a:r>
              <a:rPr sz="1200" spc="-10" dirty="0">
                <a:latin typeface="Times New Roman"/>
                <a:cs typeface="Times New Roman"/>
              </a:rPr>
              <a:t>High  </a:t>
            </a:r>
            <a:r>
              <a:rPr sz="1200" spc="-5" dirty="0">
                <a:latin typeface="Times New Roman"/>
                <a:cs typeface="Times New Roman"/>
              </a:rPr>
              <a:t>Court affirmed — </a:t>
            </a:r>
            <a:r>
              <a:rPr sz="1200" dirty="0">
                <a:latin typeface="Times New Roman"/>
                <a:cs typeface="Times New Roman"/>
              </a:rPr>
              <a:t>appeals</a:t>
            </a:r>
            <a:r>
              <a:rPr sz="1200" spc="10" dirty="0">
                <a:latin typeface="Times New Roman"/>
                <a:cs typeface="Times New Roman"/>
              </a:rPr>
              <a:t> </a:t>
            </a:r>
            <a:r>
              <a:rPr sz="1200" spc="-5" dirty="0">
                <a:latin typeface="Times New Roman"/>
                <a:cs typeface="Times New Roman"/>
              </a:rPr>
              <a:t>dismissed.</a:t>
            </a:r>
            <a:endParaRPr sz="1200">
              <a:latin typeface="Times New Roman"/>
              <a:cs typeface="Times New Roman"/>
            </a:endParaRPr>
          </a:p>
          <a:p>
            <a:pPr>
              <a:lnSpc>
                <a:spcPct val="100000"/>
              </a:lnSpc>
            </a:pPr>
            <a:endParaRPr sz="1300">
              <a:latin typeface="Times New Roman"/>
              <a:cs typeface="Times New Roman"/>
            </a:endParaRPr>
          </a:p>
          <a:p>
            <a:pPr marL="12700">
              <a:lnSpc>
                <a:spcPct val="100000"/>
              </a:lnSpc>
              <a:spcBef>
                <a:spcPts val="1060"/>
              </a:spcBef>
            </a:pPr>
            <a:r>
              <a:rPr sz="1200" b="1" spc="-5" dirty="0">
                <a:latin typeface="Times New Roman"/>
                <a:cs typeface="Times New Roman"/>
              </a:rPr>
              <a:t>(Case No: Civil Appeal No(s). 1191 of</a:t>
            </a:r>
            <a:r>
              <a:rPr sz="1200" b="1" spc="35" dirty="0">
                <a:latin typeface="Times New Roman"/>
                <a:cs typeface="Times New Roman"/>
              </a:rPr>
              <a:t> </a:t>
            </a:r>
            <a:r>
              <a:rPr sz="1200" b="1" spc="-5" dirty="0">
                <a:latin typeface="Times New Roman"/>
                <a:cs typeface="Times New Roman"/>
              </a:rPr>
              <a:t>2012)</a:t>
            </a:r>
            <a:endParaRPr sz="1200">
              <a:latin typeface="Times New Roman"/>
              <a:cs typeface="Times New Roman"/>
            </a:endParaRPr>
          </a:p>
          <a:p>
            <a:pPr marL="12700">
              <a:lnSpc>
                <a:spcPct val="100000"/>
              </a:lnSpc>
              <a:spcBef>
                <a:spcPts val="625"/>
              </a:spcBef>
            </a:pPr>
            <a:r>
              <a:rPr sz="1200" b="1" dirty="0">
                <a:latin typeface="Times New Roman"/>
                <a:cs typeface="Times New Roman"/>
              </a:rPr>
              <a:t>Joshna </a:t>
            </a:r>
            <a:r>
              <a:rPr sz="1200" b="1" spc="-5" dirty="0">
                <a:latin typeface="Times New Roman"/>
                <a:cs typeface="Times New Roman"/>
              </a:rPr>
              <a:t>Gouda Appellant(s) versus </a:t>
            </a:r>
            <a:r>
              <a:rPr sz="1200" b="1" dirty="0">
                <a:latin typeface="Times New Roman"/>
                <a:cs typeface="Times New Roman"/>
              </a:rPr>
              <a:t>Brundaban </a:t>
            </a:r>
            <a:r>
              <a:rPr sz="1200" b="1" spc="-5" dirty="0">
                <a:latin typeface="Times New Roman"/>
                <a:cs typeface="Times New Roman"/>
              </a:rPr>
              <a:t>Gouda &amp; Another</a:t>
            </a:r>
            <a:r>
              <a:rPr sz="1200" b="1" spc="40" dirty="0">
                <a:latin typeface="Times New Roman"/>
                <a:cs typeface="Times New Roman"/>
              </a:rPr>
              <a:t> </a:t>
            </a:r>
            <a:r>
              <a:rPr sz="1200" b="1" dirty="0">
                <a:latin typeface="Times New Roman"/>
                <a:cs typeface="Times New Roman"/>
              </a:rPr>
              <a:t>Respondent(s)</a:t>
            </a:r>
            <a:endParaRPr sz="1200">
              <a:latin typeface="Times New Roman"/>
              <a:cs typeface="Times New Roman"/>
            </a:endParaRPr>
          </a:p>
          <a:p>
            <a:pPr marL="12700">
              <a:lnSpc>
                <a:spcPct val="100000"/>
              </a:lnSpc>
              <a:spcBef>
                <a:spcPts val="610"/>
              </a:spcBef>
            </a:pPr>
            <a:r>
              <a:rPr sz="1200" spc="-5" dirty="0">
                <a:latin typeface="Times New Roman"/>
                <a:cs typeface="Times New Roman"/>
              </a:rPr>
              <a:t>Date of Decision(mm/dd/yy):</a:t>
            </a:r>
            <a:r>
              <a:rPr sz="1200" dirty="0">
                <a:latin typeface="Times New Roman"/>
                <a:cs typeface="Times New Roman"/>
              </a:rPr>
              <a:t> </a:t>
            </a:r>
            <a:r>
              <a:rPr sz="1200" spc="-5" dirty="0">
                <a:latin typeface="Times New Roman"/>
                <a:cs typeface="Times New Roman"/>
              </a:rPr>
              <a:t>1/31/2012.</a:t>
            </a:r>
            <a:endParaRPr sz="1200">
              <a:latin typeface="Times New Roman"/>
              <a:cs typeface="Times New Roman"/>
            </a:endParaRPr>
          </a:p>
          <a:p>
            <a:pPr marL="12700">
              <a:lnSpc>
                <a:spcPct val="100000"/>
              </a:lnSpc>
              <a:spcBef>
                <a:spcPts val="625"/>
              </a:spcBef>
            </a:pPr>
            <a:r>
              <a:rPr sz="1200" spc="-5" dirty="0">
                <a:latin typeface="Times New Roman"/>
                <a:cs typeface="Times New Roman"/>
              </a:rPr>
              <a:t>Judge(s): Hon'ble Mr. </a:t>
            </a:r>
            <a:r>
              <a:rPr sz="1200" dirty="0">
                <a:latin typeface="Times New Roman"/>
                <a:cs typeface="Times New Roman"/>
              </a:rPr>
              <a:t>Justice </a:t>
            </a:r>
            <a:r>
              <a:rPr sz="1200" spc="-5" dirty="0">
                <a:latin typeface="Times New Roman"/>
                <a:cs typeface="Times New Roman"/>
              </a:rPr>
              <a:t>Altamas Kabir and Hon'ble </a:t>
            </a:r>
            <a:r>
              <a:rPr sz="1200" dirty="0">
                <a:latin typeface="Times New Roman"/>
                <a:cs typeface="Times New Roman"/>
              </a:rPr>
              <a:t>Mr. Justice J.</a:t>
            </a:r>
            <a:r>
              <a:rPr sz="1200" spc="55" dirty="0">
                <a:latin typeface="Times New Roman"/>
                <a:cs typeface="Times New Roman"/>
              </a:rPr>
              <a:t> </a:t>
            </a:r>
            <a:r>
              <a:rPr sz="1200" spc="-5" dirty="0">
                <a:latin typeface="Times New Roman"/>
                <a:cs typeface="Times New Roman"/>
              </a:rPr>
              <a:t>Chelameswar.</a:t>
            </a:r>
            <a:endParaRPr sz="1200">
              <a:latin typeface="Times New Roman"/>
              <a:cs typeface="Times New Roman"/>
            </a:endParaRPr>
          </a:p>
          <a:p>
            <a:pPr marL="12700" marR="5080">
              <a:lnSpc>
                <a:spcPct val="143700"/>
              </a:lnSpc>
              <a:spcBef>
                <a:spcPts val="5"/>
              </a:spcBef>
            </a:pPr>
            <a:r>
              <a:rPr sz="1200" spc="-5" dirty="0">
                <a:latin typeface="Times New Roman"/>
                <a:cs typeface="Times New Roman"/>
              </a:rPr>
              <a:t>Subject Index: Gram Panchayat </a:t>
            </a:r>
            <a:r>
              <a:rPr sz="1200" dirty="0">
                <a:latin typeface="Times New Roman"/>
                <a:cs typeface="Times New Roman"/>
              </a:rPr>
              <a:t>Act, </a:t>
            </a:r>
            <a:r>
              <a:rPr sz="1200" spc="-5" dirty="0">
                <a:latin typeface="Times New Roman"/>
                <a:cs typeface="Times New Roman"/>
              </a:rPr>
              <a:t>1964 — section 31 r/w section 34 — election  petition under — on the ground </a:t>
            </a:r>
            <a:r>
              <a:rPr sz="1200" dirty="0">
                <a:latin typeface="Times New Roman"/>
                <a:cs typeface="Times New Roman"/>
              </a:rPr>
              <a:t>that </a:t>
            </a:r>
            <a:r>
              <a:rPr sz="1200" spc="-5" dirty="0">
                <a:latin typeface="Times New Roman"/>
                <a:cs typeface="Times New Roman"/>
              </a:rPr>
              <a:t>the appellant was not eligible to </a:t>
            </a:r>
            <a:r>
              <a:rPr sz="1200" dirty="0">
                <a:latin typeface="Times New Roman"/>
                <a:cs typeface="Times New Roman"/>
              </a:rPr>
              <a:t>contest </a:t>
            </a:r>
            <a:r>
              <a:rPr sz="1200" spc="-5" dirty="0">
                <a:latin typeface="Times New Roman"/>
                <a:cs typeface="Times New Roman"/>
              </a:rPr>
              <a:t>the  election in view of </a:t>
            </a:r>
            <a:r>
              <a:rPr sz="1200" dirty="0">
                <a:latin typeface="Times New Roman"/>
                <a:cs typeface="Times New Roman"/>
              </a:rPr>
              <a:t>Section </a:t>
            </a:r>
            <a:r>
              <a:rPr sz="1200" spc="-5" dirty="0">
                <a:latin typeface="Times New Roman"/>
                <a:cs typeface="Times New Roman"/>
              </a:rPr>
              <a:t>11(b) of the </a:t>
            </a:r>
            <a:r>
              <a:rPr sz="1200" dirty="0">
                <a:latin typeface="Times New Roman"/>
                <a:cs typeface="Times New Roman"/>
              </a:rPr>
              <a:t>Act </a:t>
            </a:r>
            <a:r>
              <a:rPr sz="1200" spc="-5" dirty="0">
                <a:latin typeface="Times New Roman"/>
                <a:cs typeface="Times New Roman"/>
              </a:rPr>
              <a:t>which declares that no member of </a:t>
            </a:r>
            <a:r>
              <a:rPr sz="1200" spc="-10" dirty="0">
                <a:latin typeface="Times New Roman"/>
                <a:cs typeface="Times New Roman"/>
              </a:rPr>
              <a:t>`Gram  </a:t>
            </a:r>
            <a:r>
              <a:rPr sz="1200" spc="-5" dirty="0">
                <a:latin typeface="Times New Roman"/>
                <a:cs typeface="Times New Roman"/>
              </a:rPr>
              <a:t>Sasan' </a:t>
            </a:r>
            <a:r>
              <a:rPr sz="1200" dirty="0">
                <a:latin typeface="Times New Roman"/>
                <a:cs typeface="Times New Roman"/>
              </a:rPr>
              <a:t>shall </a:t>
            </a:r>
            <a:r>
              <a:rPr sz="1200" spc="-5" dirty="0">
                <a:latin typeface="Times New Roman"/>
                <a:cs typeface="Times New Roman"/>
              </a:rPr>
              <a:t>be eligible to contest for the post of Sarpanch if </a:t>
            </a:r>
            <a:r>
              <a:rPr sz="1200" dirty="0">
                <a:latin typeface="Times New Roman"/>
                <a:cs typeface="Times New Roman"/>
              </a:rPr>
              <a:t>he </a:t>
            </a:r>
            <a:r>
              <a:rPr sz="1200" spc="-5" dirty="0">
                <a:latin typeface="Times New Roman"/>
                <a:cs typeface="Times New Roman"/>
              </a:rPr>
              <a:t>has not attained the  age of 21 </a:t>
            </a:r>
            <a:r>
              <a:rPr sz="1200" spc="-10" dirty="0">
                <a:latin typeface="Times New Roman"/>
                <a:cs typeface="Times New Roman"/>
              </a:rPr>
              <a:t>years </a:t>
            </a:r>
            <a:r>
              <a:rPr sz="1200" spc="-5" dirty="0">
                <a:latin typeface="Times New Roman"/>
                <a:cs typeface="Times New Roman"/>
              </a:rPr>
              <a:t>— allowed — hence, the appeal — the Supreme Court </a:t>
            </a:r>
            <a:r>
              <a:rPr sz="1200" dirty="0">
                <a:latin typeface="Times New Roman"/>
                <a:cs typeface="Times New Roman"/>
              </a:rPr>
              <a:t>held </a:t>
            </a:r>
            <a:r>
              <a:rPr sz="1200" spc="-5" dirty="0">
                <a:latin typeface="Times New Roman"/>
                <a:cs typeface="Times New Roman"/>
              </a:rPr>
              <a:t>that the  burden to proof the fact </a:t>
            </a:r>
            <a:r>
              <a:rPr sz="1200" dirty="0">
                <a:latin typeface="Times New Roman"/>
                <a:cs typeface="Times New Roman"/>
              </a:rPr>
              <a:t>that </a:t>
            </a:r>
            <a:r>
              <a:rPr sz="1200" spc="-5" dirty="0">
                <a:latin typeface="Times New Roman"/>
                <a:cs typeface="Times New Roman"/>
              </a:rPr>
              <a:t>the appellant </a:t>
            </a:r>
            <a:r>
              <a:rPr sz="1200" dirty="0">
                <a:latin typeface="Times New Roman"/>
                <a:cs typeface="Times New Roman"/>
              </a:rPr>
              <a:t>was born </a:t>
            </a:r>
            <a:r>
              <a:rPr sz="1200" spc="-5" dirty="0">
                <a:latin typeface="Times New Roman"/>
                <a:cs typeface="Times New Roman"/>
              </a:rPr>
              <a:t>on 20.6.1986 and thus, he was not  eligible to contest the election on the ground </a:t>
            </a:r>
            <a:r>
              <a:rPr sz="1200" dirty="0">
                <a:latin typeface="Times New Roman"/>
                <a:cs typeface="Times New Roman"/>
              </a:rPr>
              <a:t>that </a:t>
            </a:r>
            <a:r>
              <a:rPr sz="1200" spc="-5" dirty="0">
                <a:latin typeface="Times New Roman"/>
                <a:cs typeface="Times New Roman"/>
              </a:rPr>
              <a:t>the appellant </a:t>
            </a:r>
            <a:r>
              <a:rPr sz="1200" dirty="0">
                <a:latin typeface="Times New Roman"/>
                <a:cs typeface="Times New Roman"/>
              </a:rPr>
              <a:t>was </a:t>
            </a:r>
            <a:r>
              <a:rPr sz="1200" spc="-5" dirty="0">
                <a:latin typeface="Times New Roman"/>
                <a:cs typeface="Times New Roman"/>
              </a:rPr>
              <a:t>not 21 </a:t>
            </a:r>
            <a:r>
              <a:rPr sz="1200" spc="-10" dirty="0">
                <a:latin typeface="Times New Roman"/>
                <a:cs typeface="Times New Roman"/>
              </a:rPr>
              <a:t>years </a:t>
            </a:r>
            <a:r>
              <a:rPr sz="1200" spc="-5" dirty="0">
                <a:latin typeface="Times New Roman"/>
                <a:cs typeface="Times New Roman"/>
              </a:rPr>
              <a:t>of</a:t>
            </a:r>
            <a:r>
              <a:rPr sz="1200" spc="210" dirty="0">
                <a:latin typeface="Times New Roman"/>
                <a:cs typeface="Times New Roman"/>
              </a:rPr>
              <a:t> </a:t>
            </a:r>
            <a:r>
              <a:rPr sz="1200" spc="-5" dirty="0">
                <a:latin typeface="Times New Roman"/>
                <a:cs typeface="Times New Roman"/>
              </a:rPr>
              <a:t>age</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22</a:t>
            </a:fld>
            <a:endParaRPr spc="-5"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08739"/>
            <a:ext cx="5289550" cy="8940800"/>
          </a:xfrm>
          <a:prstGeom prst="rect">
            <a:avLst/>
          </a:prstGeom>
        </p:spPr>
        <p:txBody>
          <a:bodyPr vert="horz" wrap="square" lIns="0" tIns="11430" rIns="0" bIns="0" rtlCol="0">
            <a:spAutoFit/>
          </a:bodyPr>
          <a:lstStyle/>
          <a:p>
            <a:pPr marL="12700" marR="236854">
              <a:lnSpc>
                <a:spcPct val="143800"/>
              </a:lnSpc>
              <a:spcBef>
                <a:spcPts val="90"/>
              </a:spcBef>
            </a:pPr>
            <a:r>
              <a:rPr sz="1200" spc="-5" dirty="0">
                <a:latin typeface="Times New Roman"/>
                <a:cs typeface="Times New Roman"/>
              </a:rPr>
              <a:t>on the relevant </a:t>
            </a:r>
            <a:r>
              <a:rPr sz="1200" dirty="0">
                <a:latin typeface="Times New Roman"/>
                <a:cs typeface="Times New Roman"/>
              </a:rPr>
              <a:t>date </a:t>
            </a:r>
            <a:r>
              <a:rPr sz="1200" spc="-5" dirty="0">
                <a:latin typeface="Times New Roman"/>
                <a:cs typeface="Times New Roman"/>
              </a:rPr>
              <a:t>rests </a:t>
            </a:r>
            <a:r>
              <a:rPr sz="1200" dirty="0">
                <a:latin typeface="Times New Roman"/>
                <a:cs typeface="Times New Roman"/>
              </a:rPr>
              <a:t>squarely </a:t>
            </a:r>
            <a:r>
              <a:rPr sz="1200" spc="-5" dirty="0">
                <a:latin typeface="Times New Roman"/>
                <a:cs typeface="Times New Roman"/>
              </a:rPr>
              <a:t>on the first </a:t>
            </a:r>
            <a:r>
              <a:rPr sz="1200" dirty="0">
                <a:latin typeface="Times New Roman"/>
                <a:cs typeface="Times New Roman"/>
              </a:rPr>
              <a:t>respondent </a:t>
            </a:r>
            <a:r>
              <a:rPr sz="1200" spc="-5" dirty="0">
                <a:latin typeface="Times New Roman"/>
                <a:cs typeface="Times New Roman"/>
              </a:rPr>
              <a:t>and since the first  respondent failed to discharge the burden cast upon him, the election petition must  fail — impugned judgment under appeal set aside — appeal</a:t>
            </a:r>
            <a:r>
              <a:rPr sz="1200" spc="70" dirty="0">
                <a:latin typeface="Times New Roman"/>
                <a:cs typeface="Times New Roman"/>
              </a:rPr>
              <a:t> </a:t>
            </a:r>
            <a:r>
              <a:rPr sz="1200" spc="-5" dirty="0">
                <a:latin typeface="Times New Roman"/>
                <a:cs typeface="Times New Roman"/>
              </a:rPr>
              <a:t>allowed.</a:t>
            </a:r>
            <a:endParaRPr sz="1200">
              <a:latin typeface="Times New Roman"/>
              <a:cs typeface="Times New Roman"/>
            </a:endParaRPr>
          </a:p>
          <a:p>
            <a:pPr>
              <a:lnSpc>
                <a:spcPct val="100000"/>
              </a:lnSpc>
            </a:pPr>
            <a:endParaRPr sz="1300">
              <a:latin typeface="Times New Roman"/>
              <a:cs typeface="Times New Roman"/>
            </a:endParaRPr>
          </a:p>
          <a:p>
            <a:pPr marL="12700">
              <a:lnSpc>
                <a:spcPct val="100000"/>
              </a:lnSpc>
              <a:spcBef>
                <a:spcPts val="1065"/>
              </a:spcBef>
            </a:pPr>
            <a:r>
              <a:rPr sz="1200" b="1" spc="-5" dirty="0">
                <a:latin typeface="Times New Roman"/>
                <a:cs typeface="Times New Roman"/>
              </a:rPr>
              <a:t>(Case No: Civil Appeal No(s). 1193 of</a:t>
            </a:r>
            <a:r>
              <a:rPr sz="1200" b="1" spc="35" dirty="0">
                <a:latin typeface="Times New Roman"/>
                <a:cs typeface="Times New Roman"/>
              </a:rPr>
              <a:t> </a:t>
            </a:r>
            <a:r>
              <a:rPr sz="1200" b="1" spc="-5" dirty="0">
                <a:latin typeface="Times New Roman"/>
                <a:cs typeface="Times New Roman"/>
              </a:rPr>
              <a:t>2012)</a:t>
            </a:r>
            <a:endParaRPr sz="1200">
              <a:latin typeface="Times New Roman"/>
              <a:cs typeface="Times New Roman"/>
            </a:endParaRPr>
          </a:p>
          <a:p>
            <a:pPr marL="12700" marR="116839">
              <a:lnSpc>
                <a:spcPts val="2080"/>
              </a:lnSpc>
              <a:spcBef>
                <a:spcPts val="160"/>
              </a:spcBef>
            </a:pPr>
            <a:r>
              <a:rPr sz="1200" b="1" spc="-5" dirty="0">
                <a:latin typeface="Times New Roman"/>
                <a:cs typeface="Times New Roman"/>
              </a:rPr>
              <a:t>Dr. Subramanian Swamy Appellant(s) versus Dr. Manmohan </a:t>
            </a:r>
            <a:r>
              <a:rPr sz="1200" b="1" dirty="0">
                <a:latin typeface="Times New Roman"/>
                <a:cs typeface="Times New Roman"/>
              </a:rPr>
              <a:t>Singh </a:t>
            </a:r>
            <a:r>
              <a:rPr sz="1200" b="1" spc="-5" dirty="0">
                <a:latin typeface="Times New Roman"/>
                <a:cs typeface="Times New Roman"/>
              </a:rPr>
              <a:t>&amp; Another  Respondent(s)</a:t>
            </a:r>
            <a:endParaRPr sz="1200">
              <a:latin typeface="Times New Roman"/>
              <a:cs typeface="Times New Roman"/>
            </a:endParaRPr>
          </a:p>
          <a:p>
            <a:pPr marL="12700">
              <a:lnSpc>
                <a:spcPct val="100000"/>
              </a:lnSpc>
              <a:spcBef>
                <a:spcPts val="420"/>
              </a:spcBef>
            </a:pPr>
            <a:r>
              <a:rPr sz="1200" spc="-5" dirty="0">
                <a:latin typeface="Times New Roman"/>
                <a:cs typeface="Times New Roman"/>
              </a:rPr>
              <a:t>Date of Decision(mm/dd/yy):</a:t>
            </a:r>
            <a:r>
              <a:rPr sz="1200" dirty="0">
                <a:latin typeface="Times New Roman"/>
                <a:cs typeface="Times New Roman"/>
              </a:rPr>
              <a:t> </a:t>
            </a:r>
            <a:r>
              <a:rPr sz="1200" spc="-5" dirty="0">
                <a:latin typeface="Times New Roman"/>
                <a:cs typeface="Times New Roman"/>
              </a:rPr>
              <a:t>1/31/2012.</a:t>
            </a:r>
            <a:endParaRPr sz="1200">
              <a:latin typeface="Times New Roman"/>
              <a:cs typeface="Times New Roman"/>
            </a:endParaRPr>
          </a:p>
          <a:p>
            <a:pPr marL="12700" marR="349885">
              <a:lnSpc>
                <a:spcPct val="143300"/>
              </a:lnSpc>
              <a:spcBef>
                <a:spcPts val="10"/>
              </a:spcBef>
            </a:pPr>
            <a:r>
              <a:rPr sz="1200" spc="-5" dirty="0">
                <a:latin typeface="Times New Roman"/>
                <a:cs typeface="Times New Roman"/>
              </a:rPr>
              <a:t>Judge(s): Hon'ble Mr. </a:t>
            </a:r>
            <a:r>
              <a:rPr sz="1200" dirty="0">
                <a:latin typeface="Times New Roman"/>
                <a:cs typeface="Times New Roman"/>
              </a:rPr>
              <a:t>Justice </a:t>
            </a:r>
            <a:r>
              <a:rPr sz="1200" spc="-5" dirty="0">
                <a:latin typeface="Times New Roman"/>
                <a:cs typeface="Times New Roman"/>
              </a:rPr>
              <a:t>G.S. Singhvi and Hon'ble Mr. </a:t>
            </a:r>
            <a:r>
              <a:rPr sz="1200" dirty="0">
                <a:latin typeface="Times New Roman"/>
                <a:cs typeface="Times New Roman"/>
              </a:rPr>
              <a:t>Justice </a:t>
            </a:r>
            <a:r>
              <a:rPr sz="1200" spc="-5" dirty="0">
                <a:latin typeface="Times New Roman"/>
                <a:cs typeface="Times New Roman"/>
              </a:rPr>
              <a:t>Asok Kumar  Ganguly.</a:t>
            </a:r>
            <a:endParaRPr sz="1200">
              <a:latin typeface="Times New Roman"/>
              <a:cs typeface="Times New Roman"/>
            </a:endParaRPr>
          </a:p>
          <a:p>
            <a:pPr marL="12700">
              <a:lnSpc>
                <a:spcPct val="100000"/>
              </a:lnSpc>
              <a:spcBef>
                <a:spcPts val="625"/>
              </a:spcBef>
            </a:pPr>
            <a:r>
              <a:rPr sz="1200" spc="-5" dirty="0">
                <a:latin typeface="Times New Roman"/>
                <a:cs typeface="Times New Roman"/>
              </a:rPr>
              <a:t>Subject Index: Prevention of Corruption Act, </a:t>
            </a:r>
            <a:r>
              <a:rPr sz="1200" dirty="0">
                <a:latin typeface="Times New Roman"/>
                <a:cs typeface="Times New Roman"/>
              </a:rPr>
              <a:t>1988 </a:t>
            </a:r>
            <a:r>
              <a:rPr sz="1200" spc="-5" dirty="0">
                <a:latin typeface="Times New Roman"/>
                <a:cs typeface="Times New Roman"/>
              </a:rPr>
              <a:t>— whether a complaint can</a:t>
            </a:r>
            <a:r>
              <a:rPr sz="1200" spc="120" dirty="0">
                <a:latin typeface="Times New Roman"/>
                <a:cs typeface="Times New Roman"/>
              </a:rPr>
              <a:t> </a:t>
            </a:r>
            <a:r>
              <a:rPr sz="1200" spc="-5" dirty="0">
                <a:latin typeface="Times New Roman"/>
                <a:cs typeface="Times New Roman"/>
              </a:rPr>
              <a:t>be</a:t>
            </a:r>
            <a:endParaRPr sz="1200">
              <a:latin typeface="Times New Roman"/>
              <a:cs typeface="Times New Roman"/>
            </a:endParaRPr>
          </a:p>
          <a:p>
            <a:pPr marL="12700" marR="17780">
              <a:lnSpc>
                <a:spcPct val="143700"/>
              </a:lnSpc>
              <a:spcBef>
                <a:spcPts val="5"/>
              </a:spcBef>
            </a:pPr>
            <a:r>
              <a:rPr sz="1200" spc="-5" dirty="0">
                <a:latin typeface="Times New Roman"/>
                <a:cs typeface="Times New Roman"/>
              </a:rPr>
              <a:t>filed </a:t>
            </a:r>
            <a:r>
              <a:rPr sz="1200" dirty="0">
                <a:latin typeface="Times New Roman"/>
                <a:cs typeface="Times New Roman"/>
              </a:rPr>
              <a:t>by </a:t>
            </a:r>
            <a:r>
              <a:rPr sz="1200" spc="-5" dirty="0">
                <a:latin typeface="Times New Roman"/>
                <a:cs typeface="Times New Roman"/>
              </a:rPr>
              <a:t>a citizen for prosecuting a public servant </a:t>
            </a:r>
            <a:r>
              <a:rPr sz="1200" dirty="0">
                <a:latin typeface="Times New Roman"/>
                <a:cs typeface="Times New Roman"/>
              </a:rPr>
              <a:t>for </a:t>
            </a:r>
            <a:r>
              <a:rPr sz="1200" spc="-5" dirty="0">
                <a:latin typeface="Times New Roman"/>
                <a:cs typeface="Times New Roman"/>
              </a:rPr>
              <a:t>an offence </a:t>
            </a:r>
            <a:r>
              <a:rPr sz="1200" dirty="0">
                <a:latin typeface="Times New Roman"/>
                <a:cs typeface="Times New Roman"/>
              </a:rPr>
              <a:t>under </a:t>
            </a:r>
            <a:r>
              <a:rPr sz="1200" spc="-5" dirty="0">
                <a:latin typeface="Times New Roman"/>
                <a:cs typeface="Times New Roman"/>
              </a:rPr>
              <a:t>the Prevention  of Corruption Act, 1988 — whether the </a:t>
            </a:r>
            <a:r>
              <a:rPr sz="1200" spc="-10" dirty="0">
                <a:latin typeface="Times New Roman"/>
                <a:cs typeface="Times New Roman"/>
              </a:rPr>
              <a:t>High </a:t>
            </a:r>
            <a:r>
              <a:rPr sz="1200" dirty="0">
                <a:latin typeface="Times New Roman"/>
                <a:cs typeface="Times New Roman"/>
              </a:rPr>
              <a:t>Court </a:t>
            </a:r>
            <a:r>
              <a:rPr sz="1200" spc="-5" dirty="0">
                <a:latin typeface="Times New Roman"/>
                <a:cs typeface="Times New Roman"/>
              </a:rPr>
              <a:t>was justified in refusing to  entertain the </a:t>
            </a:r>
            <a:r>
              <a:rPr sz="1200" dirty="0">
                <a:latin typeface="Times New Roman"/>
                <a:cs typeface="Times New Roman"/>
              </a:rPr>
              <a:t>writ </a:t>
            </a:r>
            <a:r>
              <a:rPr sz="1200" spc="-5" dirty="0">
                <a:latin typeface="Times New Roman"/>
                <a:cs typeface="Times New Roman"/>
              </a:rPr>
              <a:t>petition filed </a:t>
            </a:r>
            <a:r>
              <a:rPr sz="1200" dirty="0">
                <a:latin typeface="Times New Roman"/>
                <a:cs typeface="Times New Roman"/>
              </a:rPr>
              <a:t>by </a:t>
            </a:r>
            <a:r>
              <a:rPr sz="1200" spc="-5" dirty="0">
                <a:latin typeface="Times New Roman"/>
                <a:cs typeface="Times New Roman"/>
              </a:rPr>
              <a:t>the appellant — to consider — illegal grant of  licences at the behest of Mr. A. Raja - respondent No. 2 — the appellant filed Civil  Writ Petition for issue of a mandamus to respondent No.1 to pass an order </a:t>
            </a:r>
            <a:r>
              <a:rPr sz="1200" dirty="0">
                <a:latin typeface="Times New Roman"/>
                <a:cs typeface="Times New Roman"/>
              </a:rPr>
              <a:t>for </a:t>
            </a:r>
            <a:r>
              <a:rPr sz="1200" spc="-5" dirty="0">
                <a:latin typeface="Times New Roman"/>
                <a:cs typeface="Times New Roman"/>
              </a:rPr>
              <a:t>grant of  sanction for prosecution of respondent No. 2 — </a:t>
            </a:r>
            <a:r>
              <a:rPr sz="1200" dirty="0">
                <a:latin typeface="Times New Roman"/>
                <a:cs typeface="Times New Roman"/>
              </a:rPr>
              <a:t>the </a:t>
            </a:r>
            <a:r>
              <a:rPr sz="1200" spc="-10" dirty="0">
                <a:latin typeface="Times New Roman"/>
                <a:cs typeface="Times New Roman"/>
              </a:rPr>
              <a:t>High </a:t>
            </a:r>
            <a:r>
              <a:rPr sz="1200" spc="-5" dirty="0">
                <a:latin typeface="Times New Roman"/>
                <a:cs typeface="Times New Roman"/>
              </a:rPr>
              <a:t>Court dismissed </a:t>
            </a:r>
            <a:r>
              <a:rPr sz="1200" dirty="0">
                <a:latin typeface="Times New Roman"/>
                <a:cs typeface="Times New Roman"/>
              </a:rPr>
              <a:t>the </a:t>
            </a:r>
            <a:r>
              <a:rPr sz="1200" spc="-5" dirty="0">
                <a:latin typeface="Times New Roman"/>
                <a:cs typeface="Times New Roman"/>
              </a:rPr>
              <a:t>petition  holding that when the </a:t>
            </a:r>
            <a:r>
              <a:rPr sz="1200" dirty="0">
                <a:latin typeface="Times New Roman"/>
                <a:cs typeface="Times New Roman"/>
              </a:rPr>
              <a:t>matter </a:t>
            </a:r>
            <a:r>
              <a:rPr sz="1200" spc="-5" dirty="0">
                <a:latin typeface="Times New Roman"/>
                <a:cs typeface="Times New Roman"/>
              </a:rPr>
              <a:t>is being investigated </a:t>
            </a:r>
            <a:r>
              <a:rPr sz="1200" dirty="0">
                <a:latin typeface="Times New Roman"/>
                <a:cs typeface="Times New Roman"/>
              </a:rPr>
              <a:t>by </a:t>
            </a:r>
            <a:r>
              <a:rPr sz="1200" spc="-5" dirty="0">
                <a:latin typeface="Times New Roman"/>
                <a:cs typeface="Times New Roman"/>
              </a:rPr>
              <a:t>the CBI, and the investigation is  in progress, it would not be in fitness of things to </a:t>
            </a:r>
            <a:r>
              <a:rPr sz="1200" dirty="0">
                <a:latin typeface="Times New Roman"/>
                <a:cs typeface="Times New Roman"/>
              </a:rPr>
              <a:t>issue </a:t>
            </a:r>
            <a:r>
              <a:rPr sz="1200" spc="-5" dirty="0">
                <a:latin typeface="Times New Roman"/>
                <a:cs typeface="Times New Roman"/>
              </a:rPr>
              <a:t>a mandamus to the first  respondent to take a decision on the application of the petitioner — hence, the</a:t>
            </a:r>
            <a:r>
              <a:rPr sz="1200" spc="215" dirty="0">
                <a:latin typeface="Times New Roman"/>
                <a:cs typeface="Times New Roman"/>
              </a:rPr>
              <a:t> </a:t>
            </a:r>
            <a:r>
              <a:rPr sz="1200" spc="-5" dirty="0">
                <a:latin typeface="Times New Roman"/>
                <a:cs typeface="Times New Roman"/>
              </a:rPr>
              <a:t>appeal</a:t>
            </a:r>
            <a:endParaRPr sz="1200">
              <a:latin typeface="Times New Roman"/>
              <a:cs typeface="Times New Roman"/>
            </a:endParaRPr>
          </a:p>
          <a:p>
            <a:pPr marL="12700">
              <a:lnSpc>
                <a:spcPct val="100000"/>
              </a:lnSpc>
              <a:spcBef>
                <a:spcPts val="625"/>
              </a:spcBef>
            </a:pPr>
            <a:r>
              <a:rPr sz="1200" spc="-5" dirty="0">
                <a:latin typeface="Times New Roman"/>
                <a:cs typeface="Times New Roman"/>
              </a:rPr>
              <a:t>— no provision either in the 1988 Act or the Code of Criminal Procedure, </a:t>
            </a:r>
            <a:r>
              <a:rPr sz="1200" dirty="0">
                <a:latin typeface="Times New Roman"/>
                <a:cs typeface="Times New Roman"/>
              </a:rPr>
              <a:t>1973</a:t>
            </a:r>
            <a:r>
              <a:rPr sz="1200" spc="185" dirty="0">
                <a:latin typeface="Times New Roman"/>
                <a:cs typeface="Times New Roman"/>
              </a:rPr>
              <a:t> </a:t>
            </a:r>
            <a:r>
              <a:rPr sz="1200" spc="-5" dirty="0">
                <a:latin typeface="Times New Roman"/>
                <a:cs typeface="Times New Roman"/>
              </a:rPr>
              <a:t>which</a:t>
            </a:r>
            <a:endParaRPr sz="1200">
              <a:latin typeface="Times New Roman"/>
              <a:cs typeface="Times New Roman"/>
            </a:endParaRPr>
          </a:p>
          <a:p>
            <a:pPr marL="12700" marR="111125">
              <a:lnSpc>
                <a:spcPct val="143700"/>
              </a:lnSpc>
              <a:spcBef>
                <a:spcPts val="5"/>
              </a:spcBef>
            </a:pPr>
            <a:r>
              <a:rPr sz="1200" spc="-5" dirty="0">
                <a:latin typeface="Times New Roman"/>
                <a:cs typeface="Times New Roman"/>
              </a:rPr>
              <a:t>bars a citizen from </a:t>
            </a:r>
            <a:r>
              <a:rPr sz="1200" dirty="0">
                <a:latin typeface="Times New Roman"/>
                <a:cs typeface="Times New Roman"/>
              </a:rPr>
              <a:t>filing </a:t>
            </a:r>
            <a:r>
              <a:rPr sz="1200" spc="-5" dirty="0">
                <a:latin typeface="Times New Roman"/>
                <a:cs typeface="Times New Roman"/>
              </a:rPr>
              <a:t>a complaint for </a:t>
            </a:r>
            <a:r>
              <a:rPr sz="1200" dirty="0">
                <a:latin typeface="Times New Roman"/>
                <a:cs typeface="Times New Roman"/>
              </a:rPr>
              <a:t>prosecution </a:t>
            </a:r>
            <a:r>
              <a:rPr sz="1200" spc="-5" dirty="0">
                <a:latin typeface="Times New Roman"/>
                <a:cs typeface="Times New Roman"/>
              </a:rPr>
              <a:t>of a public servant </a:t>
            </a:r>
            <a:r>
              <a:rPr sz="1200" dirty="0">
                <a:latin typeface="Times New Roman"/>
                <a:cs typeface="Times New Roman"/>
              </a:rPr>
              <a:t>who </a:t>
            </a:r>
            <a:r>
              <a:rPr sz="1200" spc="-5" dirty="0">
                <a:latin typeface="Times New Roman"/>
                <a:cs typeface="Times New Roman"/>
              </a:rPr>
              <a:t>is  alleged to have committed an offence — the </a:t>
            </a:r>
            <a:r>
              <a:rPr sz="1200" dirty="0">
                <a:latin typeface="Times New Roman"/>
                <a:cs typeface="Times New Roman"/>
              </a:rPr>
              <a:t>Supreme </a:t>
            </a:r>
            <a:r>
              <a:rPr sz="1200" spc="-5" dirty="0">
                <a:latin typeface="Times New Roman"/>
                <a:cs typeface="Times New Roman"/>
              </a:rPr>
              <a:t>Court held that while  considering the issue regarding grant or refusal of sanction, the </a:t>
            </a:r>
            <a:r>
              <a:rPr sz="1200" dirty="0">
                <a:latin typeface="Times New Roman"/>
                <a:cs typeface="Times New Roman"/>
              </a:rPr>
              <a:t>only thing </a:t>
            </a:r>
            <a:r>
              <a:rPr sz="1200" spc="-5" dirty="0">
                <a:latin typeface="Times New Roman"/>
                <a:cs typeface="Times New Roman"/>
              </a:rPr>
              <a:t>which the  Competent Authority is required to see is whether </a:t>
            </a:r>
            <a:r>
              <a:rPr sz="1200" dirty="0">
                <a:latin typeface="Times New Roman"/>
                <a:cs typeface="Times New Roman"/>
              </a:rPr>
              <a:t>the </a:t>
            </a:r>
            <a:r>
              <a:rPr sz="1200" spc="-5" dirty="0">
                <a:latin typeface="Times New Roman"/>
                <a:cs typeface="Times New Roman"/>
              </a:rPr>
              <a:t>material placed </a:t>
            </a:r>
            <a:r>
              <a:rPr sz="1200" spc="5" dirty="0">
                <a:latin typeface="Times New Roman"/>
                <a:cs typeface="Times New Roman"/>
              </a:rPr>
              <a:t>by </a:t>
            </a:r>
            <a:r>
              <a:rPr sz="1200" dirty="0">
                <a:latin typeface="Times New Roman"/>
                <a:cs typeface="Times New Roman"/>
              </a:rPr>
              <a:t>the  </a:t>
            </a:r>
            <a:r>
              <a:rPr sz="1200" spc="-5" dirty="0">
                <a:latin typeface="Times New Roman"/>
                <a:cs typeface="Times New Roman"/>
              </a:rPr>
              <a:t>complainant or the investigating </a:t>
            </a:r>
            <a:r>
              <a:rPr sz="1200" dirty="0">
                <a:latin typeface="Times New Roman"/>
                <a:cs typeface="Times New Roman"/>
              </a:rPr>
              <a:t>agency </a:t>
            </a:r>
            <a:r>
              <a:rPr sz="1200" spc="-5" dirty="0">
                <a:latin typeface="Times New Roman"/>
                <a:cs typeface="Times New Roman"/>
              </a:rPr>
              <a:t>prima facie discloses commission of an  offence — the material placed on record </a:t>
            </a:r>
            <a:r>
              <a:rPr sz="1200" dirty="0">
                <a:latin typeface="Times New Roman"/>
                <a:cs typeface="Times New Roman"/>
              </a:rPr>
              <a:t>does </a:t>
            </a:r>
            <a:r>
              <a:rPr sz="1200" spc="-5" dirty="0">
                <a:latin typeface="Times New Roman"/>
                <a:cs typeface="Times New Roman"/>
              </a:rPr>
              <a:t>not show that the CBI had registered a  case or started investigation at the instance of respondent No.1. Even </a:t>
            </a:r>
            <a:r>
              <a:rPr sz="1200" dirty="0">
                <a:latin typeface="Times New Roman"/>
                <a:cs typeface="Times New Roman"/>
              </a:rPr>
              <a:t>though </a:t>
            </a:r>
            <a:r>
              <a:rPr sz="1200" spc="-5" dirty="0">
                <a:latin typeface="Times New Roman"/>
                <a:cs typeface="Times New Roman"/>
              </a:rPr>
              <a:t>the  appellant </a:t>
            </a:r>
            <a:r>
              <a:rPr sz="1200" dirty="0">
                <a:latin typeface="Times New Roman"/>
                <a:cs typeface="Times New Roman"/>
              </a:rPr>
              <a:t>repeatedly wrote </a:t>
            </a:r>
            <a:r>
              <a:rPr sz="1200" spc="-5" dirty="0">
                <a:latin typeface="Times New Roman"/>
                <a:cs typeface="Times New Roman"/>
              </a:rPr>
              <a:t>letters to respondent </a:t>
            </a:r>
            <a:r>
              <a:rPr sz="1200" dirty="0">
                <a:latin typeface="Times New Roman"/>
                <a:cs typeface="Times New Roman"/>
              </a:rPr>
              <a:t>No.1 </a:t>
            </a:r>
            <a:r>
              <a:rPr sz="1200" spc="-5" dirty="0">
                <a:latin typeface="Times New Roman"/>
                <a:cs typeface="Times New Roman"/>
              </a:rPr>
              <a:t>highlighting the </a:t>
            </a:r>
            <a:r>
              <a:rPr sz="1200" dirty="0">
                <a:latin typeface="Times New Roman"/>
                <a:cs typeface="Times New Roman"/>
              </a:rPr>
              <a:t>seriousness </a:t>
            </a:r>
            <a:r>
              <a:rPr sz="1200" spc="-5" dirty="0">
                <a:latin typeface="Times New Roman"/>
                <a:cs typeface="Times New Roman"/>
              </a:rPr>
              <a:t>of  the allegations and supplied the facts and </a:t>
            </a:r>
            <a:r>
              <a:rPr sz="1200" dirty="0">
                <a:latin typeface="Times New Roman"/>
                <a:cs typeface="Times New Roman"/>
              </a:rPr>
              <a:t>documents </a:t>
            </a:r>
            <a:r>
              <a:rPr sz="1200" spc="-5" dirty="0">
                <a:latin typeface="Times New Roman"/>
                <a:cs typeface="Times New Roman"/>
              </a:rPr>
              <a:t>which could be made </a:t>
            </a:r>
            <a:r>
              <a:rPr sz="1200" dirty="0">
                <a:latin typeface="Times New Roman"/>
                <a:cs typeface="Times New Roman"/>
              </a:rPr>
              <a:t>basis </a:t>
            </a:r>
            <a:r>
              <a:rPr sz="1200" spc="-5" dirty="0">
                <a:latin typeface="Times New Roman"/>
                <a:cs typeface="Times New Roman"/>
              </a:rPr>
              <a:t>for  grant of sanction to prosecute respondent No.2, the concerned officers in the </a:t>
            </a:r>
            <a:r>
              <a:rPr sz="1200" dirty="0">
                <a:latin typeface="Times New Roman"/>
                <a:cs typeface="Times New Roman"/>
              </a:rPr>
              <a:t>PMO  </a:t>
            </a:r>
            <a:r>
              <a:rPr sz="1200" spc="-5" dirty="0">
                <a:latin typeface="Times New Roman"/>
                <a:cs typeface="Times New Roman"/>
              </a:rPr>
              <a:t>kept the matter </a:t>
            </a:r>
            <a:r>
              <a:rPr sz="1200" dirty="0">
                <a:latin typeface="Times New Roman"/>
                <a:cs typeface="Times New Roman"/>
              </a:rPr>
              <a:t>pending and </a:t>
            </a:r>
            <a:r>
              <a:rPr sz="1200" spc="-5" dirty="0">
                <a:latin typeface="Times New Roman"/>
                <a:cs typeface="Times New Roman"/>
              </a:rPr>
              <a:t>then took the shelter </a:t>
            </a:r>
            <a:r>
              <a:rPr sz="1200" spc="5" dirty="0">
                <a:latin typeface="Times New Roman"/>
                <a:cs typeface="Times New Roman"/>
              </a:rPr>
              <a:t>of </a:t>
            </a:r>
            <a:r>
              <a:rPr sz="1200" spc="-5" dirty="0">
                <a:latin typeface="Times New Roman"/>
                <a:cs typeface="Times New Roman"/>
              </a:rPr>
              <a:t>the fact that the CBI </a:t>
            </a:r>
            <a:r>
              <a:rPr sz="1200" dirty="0">
                <a:latin typeface="Times New Roman"/>
                <a:cs typeface="Times New Roman"/>
              </a:rPr>
              <a:t>had  </a:t>
            </a:r>
            <a:r>
              <a:rPr sz="1200" spc="-5" dirty="0">
                <a:latin typeface="Times New Roman"/>
                <a:cs typeface="Times New Roman"/>
              </a:rPr>
              <a:t>registered the case and </a:t>
            </a:r>
            <a:r>
              <a:rPr sz="1200" dirty="0">
                <a:latin typeface="Times New Roman"/>
                <a:cs typeface="Times New Roman"/>
              </a:rPr>
              <a:t>the </a:t>
            </a:r>
            <a:r>
              <a:rPr sz="1200" spc="-5" dirty="0">
                <a:latin typeface="Times New Roman"/>
                <a:cs typeface="Times New Roman"/>
              </a:rPr>
              <a:t>investigation </a:t>
            </a:r>
            <a:r>
              <a:rPr sz="1200" dirty="0">
                <a:latin typeface="Times New Roman"/>
                <a:cs typeface="Times New Roman"/>
              </a:rPr>
              <a:t>was pending </a:t>
            </a:r>
            <a:r>
              <a:rPr sz="1200" spc="-5" dirty="0">
                <a:latin typeface="Times New Roman"/>
                <a:cs typeface="Times New Roman"/>
              </a:rPr>
              <a:t>— impugned order set aside  however, </a:t>
            </a:r>
            <a:r>
              <a:rPr sz="1200" dirty="0">
                <a:latin typeface="Times New Roman"/>
                <a:cs typeface="Times New Roman"/>
              </a:rPr>
              <a:t>keeping </a:t>
            </a:r>
            <a:r>
              <a:rPr sz="1200" spc="-5" dirty="0">
                <a:latin typeface="Times New Roman"/>
                <a:cs typeface="Times New Roman"/>
              </a:rPr>
              <a:t>in </a:t>
            </a:r>
            <a:r>
              <a:rPr sz="1200" dirty="0">
                <a:latin typeface="Times New Roman"/>
                <a:cs typeface="Times New Roman"/>
              </a:rPr>
              <a:t>view </a:t>
            </a:r>
            <a:r>
              <a:rPr sz="1200" spc="-5" dirty="0">
                <a:latin typeface="Times New Roman"/>
                <a:cs typeface="Times New Roman"/>
              </a:rPr>
              <a:t>the fact that the Court of Special Judge, </a:t>
            </a:r>
            <a:r>
              <a:rPr sz="1200" dirty="0">
                <a:latin typeface="Times New Roman"/>
                <a:cs typeface="Times New Roman"/>
              </a:rPr>
              <a:t>CBI already</a:t>
            </a:r>
            <a:r>
              <a:rPr sz="1200" spc="60" dirty="0">
                <a:latin typeface="Times New Roman"/>
                <a:cs typeface="Times New Roman"/>
              </a:rPr>
              <a:t> </a:t>
            </a:r>
            <a:r>
              <a:rPr sz="1200" spc="-5" dirty="0">
                <a:latin typeface="Times New Roman"/>
                <a:cs typeface="Times New Roman"/>
              </a:rPr>
              <a:t>took</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23</a:t>
            </a:fld>
            <a:endParaRPr spc="-5"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08739"/>
            <a:ext cx="5130800" cy="549910"/>
          </a:xfrm>
          <a:prstGeom prst="rect">
            <a:avLst/>
          </a:prstGeom>
        </p:spPr>
        <p:txBody>
          <a:bodyPr vert="horz" wrap="square" lIns="0" tIns="12700" rIns="0" bIns="0" rtlCol="0">
            <a:spAutoFit/>
          </a:bodyPr>
          <a:lstStyle/>
          <a:p>
            <a:pPr marL="12700" marR="5080">
              <a:lnSpc>
                <a:spcPct val="143300"/>
              </a:lnSpc>
              <a:spcBef>
                <a:spcPts val="100"/>
              </a:spcBef>
            </a:pPr>
            <a:r>
              <a:rPr sz="1200" spc="-5" dirty="0">
                <a:latin typeface="Times New Roman"/>
                <a:cs typeface="Times New Roman"/>
              </a:rPr>
              <a:t>cognizance of the </a:t>
            </a:r>
            <a:r>
              <a:rPr sz="1200" dirty="0">
                <a:latin typeface="Times New Roman"/>
                <a:cs typeface="Times New Roman"/>
              </a:rPr>
              <a:t>offences allegedly </a:t>
            </a:r>
            <a:r>
              <a:rPr sz="1200" spc="-5" dirty="0">
                <a:latin typeface="Times New Roman"/>
                <a:cs typeface="Times New Roman"/>
              </a:rPr>
              <a:t>committed </a:t>
            </a:r>
            <a:r>
              <a:rPr sz="1200" dirty="0">
                <a:latin typeface="Times New Roman"/>
                <a:cs typeface="Times New Roman"/>
              </a:rPr>
              <a:t>by </a:t>
            </a:r>
            <a:r>
              <a:rPr sz="1200" spc="-5" dirty="0">
                <a:latin typeface="Times New Roman"/>
                <a:cs typeface="Times New Roman"/>
              </a:rPr>
              <a:t>respondent No.2 </a:t>
            </a:r>
            <a:r>
              <a:rPr sz="1200" dirty="0">
                <a:latin typeface="Times New Roman"/>
                <a:cs typeface="Times New Roman"/>
              </a:rPr>
              <a:t>under </a:t>
            </a:r>
            <a:r>
              <a:rPr sz="1200" spc="-5" dirty="0">
                <a:latin typeface="Times New Roman"/>
                <a:cs typeface="Times New Roman"/>
              </a:rPr>
              <a:t>the 1988  Act, no other direction issued — appeal</a:t>
            </a:r>
            <a:r>
              <a:rPr sz="1200" spc="35" dirty="0">
                <a:latin typeface="Times New Roman"/>
                <a:cs typeface="Times New Roman"/>
              </a:rPr>
              <a:t> </a:t>
            </a:r>
            <a:r>
              <a:rPr sz="1200" spc="-5" dirty="0">
                <a:latin typeface="Times New Roman"/>
                <a:cs typeface="Times New Roman"/>
              </a:rPr>
              <a:t>allowed.</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24</a:t>
            </a:fld>
            <a:endParaRPr spc="-5"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86464"/>
            <a:ext cx="5292725" cy="8681720"/>
          </a:xfrm>
          <a:prstGeom prst="rect">
            <a:avLst/>
          </a:prstGeom>
        </p:spPr>
        <p:txBody>
          <a:bodyPr vert="horz" wrap="square" lIns="0" tIns="12700" rIns="0" bIns="0" rtlCol="0">
            <a:spAutoFit/>
          </a:bodyPr>
          <a:lstStyle/>
          <a:p>
            <a:pPr marL="12700">
              <a:lnSpc>
                <a:spcPct val="100000"/>
              </a:lnSpc>
              <a:spcBef>
                <a:spcPts val="100"/>
              </a:spcBef>
            </a:pPr>
            <a:r>
              <a:rPr sz="1400" b="1" u="heavy" dirty="0">
                <a:uFill>
                  <a:solidFill>
                    <a:srgbClr val="000000"/>
                  </a:solidFill>
                </a:uFill>
                <a:latin typeface="Times New Roman"/>
                <a:cs typeface="Times New Roman"/>
              </a:rPr>
              <a:t>Areas of</a:t>
            </a:r>
            <a:r>
              <a:rPr sz="1400" b="1" u="heavy" spc="-30" dirty="0">
                <a:uFill>
                  <a:solidFill>
                    <a:srgbClr val="000000"/>
                  </a:solidFill>
                </a:uFill>
                <a:latin typeface="Times New Roman"/>
                <a:cs typeface="Times New Roman"/>
              </a:rPr>
              <a:t> </a:t>
            </a:r>
            <a:r>
              <a:rPr sz="1400" b="1" u="heavy" spc="-5" dirty="0">
                <a:uFill>
                  <a:solidFill>
                    <a:srgbClr val="000000"/>
                  </a:solidFill>
                </a:uFill>
                <a:latin typeface="Times New Roman"/>
                <a:cs typeface="Times New Roman"/>
              </a:rPr>
              <a:t>application</a:t>
            </a:r>
            <a:endParaRPr sz="1400">
              <a:latin typeface="Times New Roman"/>
              <a:cs typeface="Times New Roman"/>
            </a:endParaRPr>
          </a:p>
          <a:p>
            <a:pPr>
              <a:lnSpc>
                <a:spcPct val="100000"/>
              </a:lnSpc>
              <a:spcBef>
                <a:spcPts val="40"/>
              </a:spcBef>
            </a:pPr>
            <a:endParaRPr sz="1850">
              <a:latin typeface="Times New Roman"/>
              <a:cs typeface="Times New Roman"/>
            </a:endParaRPr>
          </a:p>
          <a:p>
            <a:pPr marL="177165" indent="-165100">
              <a:lnSpc>
                <a:spcPct val="100000"/>
              </a:lnSpc>
              <a:spcBef>
                <a:spcPts val="5"/>
              </a:spcBef>
              <a:buAutoNum type="arabicParenR"/>
              <a:tabLst>
                <a:tab pos="177800" algn="l"/>
              </a:tabLst>
            </a:pPr>
            <a:r>
              <a:rPr sz="1200" b="1" spc="-5" dirty="0">
                <a:latin typeface="Times New Roman"/>
                <a:cs typeface="Times New Roman"/>
              </a:rPr>
              <a:t>Conflict of</a:t>
            </a:r>
            <a:r>
              <a:rPr sz="1200" b="1" dirty="0">
                <a:latin typeface="Times New Roman"/>
                <a:cs typeface="Times New Roman"/>
              </a:rPr>
              <a:t> </a:t>
            </a:r>
            <a:r>
              <a:rPr sz="1200" b="1" spc="-5" dirty="0">
                <a:latin typeface="Times New Roman"/>
                <a:cs typeface="Times New Roman"/>
              </a:rPr>
              <a:t>interest</a:t>
            </a:r>
            <a:endParaRPr sz="1200">
              <a:latin typeface="Times New Roman"/>
              <a:cs typeface="Times New Roman"/>
            </a:endParaRPr>
          </a:p>
          <a:p>
            <a:pPr>
              <a:lnSpc>
                <a:spcPct val="100000"/>
              </a:lnSpc>
              <a:spcBef>
                <a:spcPts val="45"/>
              </a:spcBef>
              <a:buFont typeface="Times New Roman"/>
              <a:buAutoNum type="arabicParenR"/>
            </a:pPr>
            <a:endParaRPr sz="1150">
              <a:latin typeface="Times New Roman"/>
              <a:cs typeface="Times New Roman"/>
            </a:endParaRPr>
          </a:p>
          <a:p>
            <a:pPr marL="12700" marR="275590">
              <a:lnSpc>
                <a:spcPct val="143900"/>
              </a:lnSpc>
              <a:spcBef>
                <a:spcPts val="5"/>
              </a:spcBef>
            </a:pPr>
            <a:r>
              <a:rPr sz="1200" spc="-5" dirty="0">
                <a:latin typeface="Times New Roman"/>
                <a:cs typeface="Times New Roman"/>
              </a:rPr>
              <a:t>A lawyer is at times faced with the question of whether to represent two or more  clients whose interest’s conflict. Quite aside from his ethical obligations, the legal  systems of the world generally prohibit a lawyer from representing a client whose  interests conflict with those of another, unless both</a:t>
            </a:r>
            <a:r>
              <a:rPr sz="1200" spc="50" dirty="0">
                <a:latin typeface="Times New Roman"/>
                <a:cs typeface="Times New Roman"/>
              </a:rPr>
              <a:t> </a:t>
            </a:r>
            <a:r>
              <a:rPr sz="1200" spc="-5" dirty="0">
                <a:latin typeface="Times New Roman"/>
                <a:cs typeface="Times New Roman"/>
              </a:rPr>
              <a:t>consent.</a:t>
            </a:r>
            <a:endParaRPr sz="1200">
              <a:latin typeface="Times New Roman"/>
              <a:cs typeface="Times New Roman"/>
            </a:endParaRPr>
          </a:p>
          <a:p>
            <a:pPr>
              <a:lnSpc>
                <a:spcPct val="100000"/>
              </a:lnSpc>
              <a:spcBef>
                <a:spcPts val="35"/>
              </a:spcBef>
            </a:pPr>
            <a:endParaRPr sz="1750">
              <a:latin typeface="Times New Roman"/>
              <a:cs typeface="Times New Roman"/>
            </a:endParaRPr>
          </a:p>
          <a:p>
            <a:pPr marL="177165" indent="-165100">
              <a:lnSpc>
                <a:spcPct val="100000"/>
              </a:lnSpc>
              <a:buAutoNum type="arabicParenR" startAt="2"/>
              <a:tabLst>
                <a:tab pos="177800" algn="l"/>
              </a:tabLst>
            </a:pPr>
            <a:r>
              <a:rPr sz="1200" b="1" dirty="0">
                <a:latin typeface="Times New Roman"/>
                <a:cs typeface="Times New Roman"/>
              </a:rPr>
              <a:t>Confidential</a:t>
            </a:r>
            <a:r>
              <a:rPr sz="1200" b="1" spc="-5" dirty="0">
                <a:latin typeface="Times New Roman"/>
                <a:cs typeface="Times New Roman"/>
              </a:rPr>
              <a:t> Communication</a:t>
            </a:r>
            <a:endParaRPr sz="1200">
              <a:latin typeface="Times New Roman"/>
              <a:cs typeface="Times New Roman"/>
            </a:endParaRPr>
          </a:p>
          <a:p>
            <a:pPr>
              <a:lnSpc>
                <a:spcPct val="100000"/>
              </a:lnSpc>
              <a:spcBef>
                <a:spcPts val="35"/>
              </a:spcBef>
              <a:buFont typeface="Times New Roman"/>
              <a:buAutoNum type="arabicParenR" startAt="2"/>
            </a:pPr>
            <a:endParaRPr sz="1750">
              <a:latin typeface="Times New Roman"/>
              <a:cs typeface="Times New Roman"/>
            </a:endParaRPr>
          </a:p>
          <a:p>
            <a:pPr marL="12700" marR="5715">
              <a:lnSpc>
                <a:spcPct val="143700"/>
              </a:lnSpc>
              <a:tabLst>
                <a:tab pos="1329055" algn="l"/>
              </a:tabLst>
            </a:pPr>
            <a:r>
              <a:rPr sz="1200" spc="-15" dirty="0">
                <a:latin typeface="Times New Roman"/>
                <a:cs typeface="Times New Roman"/>
              </a:rPr>
              <a:t>In </a:t>
            </a:r>
            <a:r>
              <a:rPr sz="1200" spc="-5" dirty="0">
                <a:latin typeface="Times New Roman"/>
                <a:cs typeface="Times New Roman"/>
              </a:rPr>
              <a:t>Anglo-American countries judicial decisions, legislation, and legal ethics generally  forbid a</a:t>
            </a:r>
            <a:r>
              <a:rPr sz="1200" spc="20" dirty="0">
                <a:latin typeface="Times New Roman"/>
                <a:cs typeface="Times New Roman"/>
              </a:rPr>
              <a:t> </a:t>
            </a:r>
            <a:r>
              <a:rPr sz="1200" spc="-5" dirty="0">
                <a:latin typeface="Times New Roman"/>
                <a:cs typeface="Times New Roman"/>
              </a:rPr>
              <a:t>lawyer</a:t>
            </a:r>
            <a:r>
              <a:rPr sz="1200" spc="5" dirty="0">
                <a:latin typeface="Times New Roman"/>
                <a:cs typeface="Times New Roman"/>
              </a:rPr>
              <a:t> </a:t>
            </a:r>
            <a:r>
              <a:rPr sz="1200" spc="-5" dirty="0">
                <a:latin typeface="Times New Roman"/>
                <a:cs typeface="Times New Roman"/>
              </a:rPr>
              <a:t>to	testify about confidential communications between </a:t>
            </a:r>
            <a:r>
              <a:rPr sz="1200" dirty="0">
                <a:latin typeface="Times New Roman"/>
                <a:cs typeface="Times New Roman"/>
              </a:rPr>
              <a:t>himself </a:t>
            </a:r>
            <a:r>
              <a:rPr sz="1200" spc="-5" dirty="0">
                <a:latin typeface="Times New Roman"/>
                <a:cs typeface="Times New Roman"/>
              </a:rPr>
              <a:t>and  his client unless the client consents. Provisions regarding </a:t>
            </a:r>
            <a:r>
              <a:rPr sz="1200" dirty="0">
                <a:latin typeface="Times New Roman"/>
                <a:cs typeface="Times New Roman"/>
              </a:rPr>
              <a:t>confidentiality </a:t>
            </a:r>
            <a:r>
              <a:rPr sz="1200" spc="-5" dirty="0">
                <a:latin typeface="Times New Roman"/>
                <a:cs typeface="Times New Roman"/>
              </a:rPr>
              <a:t>are also  found in such diverse legal systems as those </a:t>
            </a:r>
            <a:r>
              <a:rPr sz="1200" dirty="0">
                <a:latin typeface="Times New Roman"/>
                <a:cs typeface="Times New Roman"/>
              </a:rPr>
              <a:t>of </a:t>
            </a:r>
            <a:r>
              <a:rPr sz="1200" spc="-5" dirty="0">
                <a:latin typeface="Times New Roman"/>
                <a:cs typeface="Times New Roman"/>
              </a:rPr>
              <a:t>Japan, Germany, and Russia. </a:t>
            </a:r>
            <a:r>
              <a:rPr sz="1200" spc="-15" dirty="0">
                <a:latin typeface="Times New Roman"/>
                <a:cs typeface="Times New Roman"/>
              </a:rPr>
              <a:t>In  </a:t>
            </a:r>
            <a:r>
              <a:rPr sz="1200" spc="-5" dirty="0">
                <a:latin typeface="Times New Roman"/>
                <a:cs typeface="Times New Roman"/>
              </a:rPr>
              <a:t>countries in which the attorney’s obligation to protect state interests is given </a:t>
            </a:r>
            <a:r>
              <a:rPr sz="1200" dirty="0">
                <a:latin typeface="Times New Roman"/>
                <a:cs typeface="Times New Roman"/>
              </a:rPr>
              <a:t>relatively  </a:t>
            </a:r>
            <a:r>
              <a:rPr sz="1200" spc="-5" dirty="0">
                <a:latin typeface="Times New Roman"/>
                <a:cs typeface="Times New Roman"/>
              </a:rPr>
              <a:t>greater emphasis, there </a:t>
            </a:r>
            <a:r>
              <a:rPr sz="1200" dirty="0">
                <a:latin typeface="Times New Roman"/>
                <a:cs typeface="Times New Roman"/>
              </a:rPr>
              <a:t>may be </a:t>
            </a:r>
            <a:r>
              <a:rPr sz="1200" spc="-5" dirty="0">
                <a:latin typeface="Times New Roman"/>
                <a:cs typeface="Times New Roman"/>
              </a:rPr>
              <a:t>a </a:t>
            </a:r>
            <a:r>
              <a:rPr sz="1200" spc="5" dirty="0">
                <a:latin typeface="Times New Roman"/>
                <a:cs typeface="Times New Roman"/>
              </a:rPr>
              <a:t>duty </a:t>
            </a:r>
            <a:r>
              <a:rPr sz="1200" spc="-5" dirty="0">
                <a:latin typeface="Times New Roman"/>
                <a:cs typeface="Times New Roman"/>
              </a:rPr>
              <a:t>to disclose information when it is deemed to be  to the state’s</a:t>
            </a:r>
            <a:r>
              <a:rPr sz="1200" dirty="0">
                <a:latin typeface="Times New Roman"/>
                <a:cs typeface="Times New Roman"/>
              </a:rPr>
              <a:t> </a:t>
            </a:r>
            <a:r>
              <a:rPr sz="1200" spc="-5" dirty="0">
                <a:latin typeface="Times New Roman"/>
                <a:cs typeface="Times New Roman"/>
              </a:rPr>
              <a:t>advantage</a:t>
            </a:r>
            <a:endParaRPr sz="1200">
              <a:latin typeface="Times New Roman"/>
              <a:cs typeface="Times New Roman"/>
            </a:endParaRPr>
          </a:p>
          <a:p>
            <a:pPr>
              <a:lnSpc>
                <a:spcPct val="100000"/>
              </a:lnSpc>
            </a:pPr>
            <a:endParaRPr sz="1300">
              <a:latin typeface="Times New Roman"/>
              <a:cs typeface="Times New Roman"/>
            </a:endParaRPr>
          </a:p>
          <a:p>
            <a:pPr>
              <a:lnSpc>
                <a:spcPct val="100000"/>
              </a:lnSpc>
              <a:spcBef>
                <a:spcPts val="20"/>
              </a:spcBef>
            </a:pPr>
            <a:endParaRPr sz="1050">
              <a:latin typeface="Times New Roman"/>
              <a:cs typeface="Times New Roman"/>
            </a:endParaRPr>
          </a:p>
          <a:p>
            <a:pPr marL="177165" indent="-165100">
              <a:lnSpc>
                <a:spcPct val="100000"/>
              </a:lnSpc>
              <a:spcBef>
                <a:spcPts val="5"/>
              </a:spcBef>
              <a:buAutoNum type="arabicParenR" startAt="3"/>
              <a:tabLst>
                <a:tab pos="177800" algn="l"/>
              </a:tabLst>
            </a:pPr>
            <a:r>
              <a:rPr sz="1200" b="1" spc="-5" dirty="0">
                <a:latin typeface="Times New Roman"/>
                <a:cs typeface="Times New Roman"/>
              </a:rPr>
              <a:t>Advertising </a:t>
            </a:r>
            <a:r>
              <a:rPr sz="1200" b="1" dirty="0">
                <a:latin typeface="Times New Roman"/>
                <a:cs typeface="Times New Roman"/>
              </a:rPr>
              <a:t>and</a:t>
            </a:r>
            <a:r>
              <a:rPr sz="1200" b="1" spc="5" dirty="0">
                <a:latin typeface="Times New Roman"/>
                <a:cs typeface="Times New Roman"/>
              </a:rPr>
              <a:t> </a:t>
            </a:r>
            <a:r>
              <a:rPr sz="1200" b="1" spc="-5" dirty="0">
                <a:latin typeface="Times New Roman"/>
                <a:cs typeface="Times New Roman"/>
              </a:rPr>
              <a:t>solicitation</a:t>
            </a:r>
            <a:endParaRPr sz="1200">
              <a:latin typeface="Times New Roman"/>
              <a:cs typeface="Times New Roman"/>
            </a:endParaRPr>
          </a:p>
          <a:p>
            <a:pPr>
              <a:lnSpc>
                <a:spcPct val="100000"/>
              </a:lnSpc>
              <a:spcBef>
                <a:spcPts val="50"/>
              </a:spcBef>
              <a:buFont typeface="Times New Roman"/>
              <a:buAutoNum type="arabicParenR" startAt="3"/>
            </a:pPr>
            <a:endParaRPr sz="1150">
              <a:latin typeface="Times New Roman"/>
              <a:cs typeface="Times New Roman"/>
            </a:endParaRPr>
          </a:p>
          <a:p>
            <a:pPr marL="12700" marR="5080">
              <a:lnSpc>
                <a:spcPct val="143700"/>
              </a:lnSpc>
            </a:pPr>
            <a:r>
              <a:rPr sz="1200" spc="-5" dirty="0">
                <a:latin typeface="Times New Roman"/>
                <a:cs typeface="Times New Roman"/>
              </a:rPr>
              <a:t>Traditionally, advertising </a:t>
            </a:r>
            <a:r>
              <a:rPr sz="1200" dirty="0">
                <a:latin typeface="Times New Roman"/>
                <a:cs typeface="Times New Roman"/>
              </a:rPr>
              <a:t>by </a:t>
            </a:r>
            <a:r>
              <a:rPr sz="1200" spc="-5" dirty="0">
                <a:latin typeface="Times New Roman"/>
                <a:cs typeface="Times New Roman"/>
              </a:rPr>
              <a:t>lawyers </a:t>
            </a:r>
            <a:r>
              <a:rPr sz="1200" dirty="0">
                <a:latin typeface="Times New Roman"/>
                <a:cs typeface="Times New Roman"/>
              </a:rPr>
              <a:t>was </a:t>
            </a:r>
            <a:r>
              <a:rPr sz="1200" spc="-5" dirty="0">
                <a:latin typeface="Times New Roman"/>
                <a:cs typeface="Times New Roman"/>
              </a:rPr>
              <a:t>forbidden almost everywhere. </a:t>
            </a:r>
            <a:r>
              <a:rPr sz="1200" spc="-15" dirty="0">
                <a:latin typeface="Times New Roman"/>
                <a:cs typeface="Times New Roman"/>
              </a:rPr>
              <a:t>It </a:t>
            </a:r>
            <a:r>
              <a:rPr sz="1200" spc="-5" dirty="0">
                <a:latin typeface="Times New Roman"/>
                <a:cs typeface="Times New Roman"/>
              </a:rPr>
              <a:t>was a long-  standing principle </a:t>
            </a:r>
            <a:r>
              <a:rPr sz="1200" dirty="0">
                <a:latin typeface="Times New Roman"/>
                <a:cs typeface="Times New Roman"/>
              </a:rPr>
              <a:t>of </a:t>
            </a:r>
            <a:r>
              <a:rPr sz="1200" spc="-5" dirty="0">
                <a:latin typeface="Times New Roman"/>
                <a:cs typeface="Times New Roman"/>
              </a:rPr>
              <a:t>legal ethics in Anglo-American countries that an </a:t>
            </a:r>
            <a:r>
              <a:rPr sz="1200" dirty="0">
                <a:latin typeface="Times New Roman"/>
                <a:cs typeface="Times New Roman"/>
              </a:rPr>
              <a:t>attorney </a:t>
            </a:r>
            <a:r>
              <a:rPr sz="1200" spc="-5" dirty="0">
                <a:latin typeface="Times New Roman"/>
                <a:cs typeface="Times New Roman"/>
              </a:rPr>
              <a:t>must  not seek professional employment through </a:t>
            </a:r>
            <a:r>
              <a:rPr sz="1200" dirty="0">
                <a:latin typeface="Times New Roman"/>
                <a:cs typeface="Times New Roman"/>
              </a:rPr>
              <a:t>advertising </a:t>
            </a:r>
            <a:r>
              <a:rPr sz="1200" spc="-5" dirty="0">
                <a:latin typeface="Times New Roman"/>
                <a:cs typeface="Times New Roman"/>
              </a:rPr>
              <a:t>or solicitation, direct or  indirect. The reasons </a:t>
            </a:r>
            <a:r>
              <a:rPr sz="1200" dirty="0">
                <a:latin typeface="Times New Roman"/>
                <a:cs typeface="Times New Roman"/>
              </a:rPr>
              <a:t>commonly </a:t>
            </a:r>
            <a:r>
              <a:rPr sz="1200" spc="-5" dirty="0">
                <a:latin typeface="Times New Roman"/>
                <a:cs typeface="Times New Roman"/>
              </a:rPr>
              <a:t>given were that seeking employment through these  means lowers the tone </a:t>
            </a:r>
            <a:r>
              <a:rPr sz="1200" dirty="0">
                <a:latin typeface="Times New Roman"/>
                <a:cs typeface="Times New Roman"/>
              </a:rPr>
              <a:t>of </a:t>
            </a:r>
            <a:r>
              <a:rPr sz="1200" spc="-5" dirty="0">
                <a:latin typeface="Times New Roman"/>
                <a:cs typeface="Times New Roman"/>
              </a:rPr>
              <a:t>the profession, that it leads to extravagant claims </a:t>
            </a:r>
            <a:r>
              <a:rPr sz="1200" dirty="0">
                <a:latin typeface="Times New Roman"/>
                <a:cs typeface="Times New Roman"/>
              </a:rPr>
              <a:t>by  </a:t>
            </a:r>
            <a:r>
              <a:rPr sz="1200" spc="-5" dirty="0">
                <a:latin typeface="Times New Roman"/>
                <a:cs typeface="Times New Roman"/>
              </a:rPr>
              <a:t>attorneys and to unrealistic expectations on the part of clients, and that it is  inconsistent with the professional relationship that should </a:t>
            </a:r>
            <a:r>
              <a:rPr sz="1200" dirty="0">
                <a:latin typeface="Times New Roman"/>
                <a:cs typeface="Times New Roman"/>
              </a:rPr>
              <a:t>exist </a:t>
            </a:r>
            <a:r>
              <a:rPr sz="1200" spc="-5" dirty="0">
                <a:latin typeface="Times New Roman"/>
                <a:cs typeface="Times New Roman"/>
              </a:rPr>
              <a:t>between </a:t>
            </a:r>
            <a:r>
              <a:rPr sz="1200" dirty="0">
                <a:latin typeface="Times New Roman"/>
                <a:cs typeface="Times New Roman"/>
              </a:rPr>
              <a:t>attorney </a:t>
            </a:r>
            <a:r>
              <a:rPr sz="1200" spc="-5" dirty="0">
                <a:latin typeface="Times New Roman"/>
                <a:cs typeface="Times New Roman"/>
              </a:rPr>
              <a:t>and  client. A more basic reason appears to </a:t>
            </a:r>
            <a:r>
              <a:rPr sz="1200" dirty="0">
                <a:latin typeface="Times New Roman"/>
                <a:cs typeface="Times New Roman"/>
              </a:rPr>
              <a:t>have </a:t>
            </a:r>
            <a:r>
              <a:rPr sz="1200" spc="-5" dirty="0">
                <a:latin typeface="Times New Roman"/>
                <a:cs typeface="Times New Roman"/>
              </a:rPr>
              <a:t>been </a:t>
            </a:r>
            <a:r>
              <a:rPr sz="1200" dirty="0">
                <a:latin typeface="Times New Roman"/>
                <a:cs typeface="Times New Roman"/>
              </a:rPr>
              <a:t>the </a:t>
            </a:r>
            <a:r>
              <a:rPr sz="1200" spc="-5" dirty="0">
                <a:latin typeface="Times New Roman"/>
                <a:cs typeface="Times New Roman"/>
              </a:rPr>
              <a:t>social </a:t>
            </a:r>
            <a:r>
              <a:rPr sz="1200" dirty="0">
                <a:latin typeface="Times New Roman"/>
                <a:cs typeface="Times New Roman"/>
              </a:rPr>
              <a:t>necessity of </a:t>
            </a:r>
            <a:r>
              <a:rPr sz="1200" spc="-5" dirty="0">
                <a:latin typeface="Times New Roman"/>
                <a:cs typeface="Times New Roman"/>
              </a:rPr>
              <a:t>restraining the  motive of personal </a:t>
            </a:r>
            <a:r>
              <a:rPr sz="1200" spc="-10" dirty="0">
                <a:latin typeface="Times New Roman"/>
                <a:cs typeface="Times New Roman"/>
              </a:rPr>
              <a:t>gain </a:t>
            </a:r>
            <a:r>
              <a:rPr sz="1200" dirty="0">
                <a:latin typeface="Times New Roman"/>
                <a:cs typeface="Times New Roman"/>
              </a:rPr>
              <a:t>and </a:t>
            </a:r>
            <a:r>
              <a:rPr sz="1200" spc="-5" dirty="0">
                <a:latin typeface="Times New Roman"/>
                <a:cs typeface="Times New Roman"/>
              </a:rPr>
              <a:t>of stressing </a:t>
            </a:r>
            <a:r>
              <a:rPr sz="1200" dirty="0">
                <a:latin typeface="Times New Roman"/>
                <a:cs typeface="Times New Roman"/>
              </a:rPr>
              <a:t>the objective </a:t>
            </a:r>
            <a:r>
              <a:rPr sz="1200" spc="-5" dirty="0">
                <a:latin typeface="Times New Roman"/>
                <a:cs typeface="Times New Roman"/>
              </a:rPr>
              <a:t>of</a:t>
            </a:r>
            <a:r>
              <a:rPr sz="1200" spc="15" dirty="0">
                <a:latin typeface="Times New Roman"/>
                <a:cs typeface="Times New Roman"/>
              </a:rPr>
              <a:t> </a:t>
            </a:r>
            <a:r>
              <a:rPr sz="1200" spc="-5" dirty="0">
                <a:latin typeface="Times New Roman"/>
                <a:cs typeface="Times New Roman"/>
              </a:rPr>
              <a:t>service.</a:t>
            </a:r>
            <a:endParaRPr sz="1200">
              <a:latin typeface="Times New Roman"/>
              <a:cs typeface="Times New Roman"/>
            </a:endParaRPr>
          </a:p>
          <a:p>
            <a:pPr>
              <a:lnSpc>
                <a:spcPct val="100000"/>
              </a:lnSpc>
              <a:spcBef>
                <a:spcPts val="40"/>
              </a:spcBef>
            </a:pPr>
            <a:endParaRPr sz="1750">
              <a:latin typeface="Times New Roman"/>
              <a:cs typeface="Times New Roman"/>
            </a:endParaRPr>
          </a:p>
          <a:p>
            <a:pPr marL="177165" indent="-165100">
              <a:lnSpc>
                <a:spcPct val="100000"/>
              </a:lnSpc>
              <a:buAutoNum type="arabicParenR" startAt="4"/>
              <a:tabLst>
                <a:tab pos="177800" algn="l"/>
              </a:tabLst>
            </a:pPr>
            <a:r>
              <a:rPr sz="1200" b="1" spc="-5" dirty="0">
                <a:latin typeface="Times New Roman"/>
                <a:cs typeface="Times New Roman"/>
              </a:rPr>
              <a:t>Fees</a:t>
            </a:r>
            <a:endParaRPr sz="1200">
              <a:latin typeface="Times New Roman"/>
              <a:cs typeface="Times New Roman"/>
            </a:endParaRPr>
          </a:p>
          <a:p>
            <a:pPr>
              <a:lnSpc>
                <a:spcPct val="100000"/>
              </a:lnSpc>
              <a:spcBef>
                <a:spcPts val="10"/>
              </a:spcBef>
            </a:pPr>
            <a:endParaRPr sz="1200">
              <a:latin typeface="Times New Roman"/>
              <a:cs typeface="Times New Roman"/>
            </a:endParaRPr>
          </a:p>
          <a:p>
            <a:pPr marL="12700" marR="76835">
              <a:lnSpc>
                <a:spcPct val="143300"/>
              </a:lnSpc>
              <a:spcBef>
                <a:spcPts val="5"/>
              </a:spcBef>
            </a:pPr>
            <a:r>
              <a:rPr sz="1200" spc="-15" dirty="0">
                <a:latin typeface="Times New Roman"/>
                <a:cs typeface="Times New Roman"/>
              </a:rPr>
              <a:t>In </a:t>
            </a:r>
            <a:r>
              <a:rPr sz="1200" spc="-5" dirty="0">
                <a:latin typeface="Times New Roman"/>
                <a:cs typeface="Times New Roman"/>
              </a:rPr>
              <a:t>principle, attorneys are </a:t>
            </a:r>
            <a:r>
              <a:rPr sz="1200" dirty="0">
                <a:latin typeface="Times New Roman"/>
                <a:cs typeface="Times New Roman"/>
              </a:rPr>
              <a:t>ethically </a:t>
            </a:r>
            <a:r>
              <a:rPr sz="1200" spc="-5" dirty="0">
                <a:latin typeface="Times New Roman"/>
                <a:cs typeface="Times New Roman"/>
              </a:rPr>
              <a:t>enjoined to keep their fees reasonable, neither too  high nor too low. Attempts to control fees </a:t>
            </a:r>
            <a:r>
              <a:rPr sz="1200" dirty="0">
                <a:latin typeface="Times New Roman"/>
                <a:cs typeface="Times New Roman"/>
              </a:rPr>
              <a:t>have </a:t>
            </a:r>
            <a:r>
              <a:rPr sz="1200" spc="-5" dirty="0">
                <a:latin typeface="Times New Roman"/>
                <a:cs typeface="Times New Roman"/>
              </a:rPr>
              <a:t>included the passage of</a:t>
            </a:r>
            <a:r>
              <a:rPr sz="1200" spc="105" dirty="0">
                <a:latin typeface="Times New Roman"/>
                <a:cs typeface="Times New Roman"/>
              </a:rPr>
              <a:t> </a:t>
            </a:r>
            <a:r>
              <a:rPr sz="1200" spc="-5" dirty="0">
                <a:latin typeface="Times New Roman"/>
                <a:cs typeface="Times New Roman"/>
              </a:rPr>
              <a:t>general</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3</a:t>
            </a:fld>
            <a:endParaRPr spc="-5"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08737"/>
            <a:ext cx="5300345" cy="7833359"/>
          </a:xfrm>
          <a:prstGeom prst="rect">
            <a:avLst/>
          </a:prstGeom>
        </p:spPr>
        <p:txBody>
          <a:bodyPr vert="horz" wrap="square" lIns="0" tIns="12065" rIns="0" bIns="0" rtlCol="0">
            <a:spAutoFit/>
          </a:bodyPr>
          <a:lstStyle/>
          <a:p>
            <a:pPr marL="12700" marR="133350">
              <a:lnSpc>
                <a:spcPct val="143700"/>
              </a:lnSpc>
              <a:spcBef>
                <a:spcPts val="95"/>
              </a:spcBef>
            </a:pPr>
            <a:r>
              <a:rPr sz="1200" spc="-5" dirty="0">
                <a:latin typeface="Times New Roman"/>
                <a:cs typeface="Times New Roman"/>
              </a:rPr>
              <a:t>statutes designed to regulate compensation </a:t>
            </a:r>
            <a:r>
              <a:rPr sz="1200" dirty="0">
                <a:latin typeface="Times New Roman"/>
                <a:cs typeface="Times New Roman"/>
              </a:rPr>
              <a:t>for </a:t>
            </a:r>
            <a:r>
              <a:rPr sz="1200" spc="-5" dirty="0">
                <a:latin typeface="Times New Roman"/>
                <a:cs typeface="Times New Roman"/>
              </a:rPr>
              <a:t>legal services </a:t>
            </a:r>
            <a:r>
              <a:rPr sz="1200" dirty="0">
                <a:latin typeface="Times New Roman"/>
                <a:cs typeface="Times New Roman"/>
              </a:rPr>
              <a:t>of </a:t>
            </a:r>
            <a:r>
              <a:rPr sz="1200" spc="-5" dirty="0">
                <a:latin typeface="Times New Roman"/>
                <a:cs typeface="Times New Roman"/>
              </a:rPr>
              <a:t>all sorts, as in  Germany; the imposition of fees </a:t>
            </a:r>
            <a:r>
              <a:rPr sz="1200" spc="5" dirty="0">
                <a:latin typeface="Times New Roman"/>
                <a:cs typeface="Times New Roman"/>
              </a:rPr>
              <a:t>by </a:t>
            </a:r>
            <a:r>
              <a:rPr sz="1200" spc="-5" dirty="0">
                <a:latin typeface="Times New Roman"/>
                <a:cs typeface="Times New Roman"/>
              </a:rPr>
              <a:t>courts in contentious matters, as in England and  Wales; and the establishment of </a:t>
            </a:r>
            <a:r>
              <a:rPr sz="1200" dirty="0">
                <a:latin typeface="Times New Roman"/>
                <a:cs typeface="Times New Roman"/>
              </a:rPr>
              <a:t>advisory </a:t>
            </a:r>
            <a:r>
              <a:rPr sz="1200" spc="-5" dirty="0">
                <a:latin typeface="Times New Roman"/>
                <a:cs typeface="Times New Roman"/>
              </a:rPr>
              <a:t>fee schedules </a:t>
            </a:r>
            <a:r>
              <a:rPr sz="1200" dirty="0">
                <a:latin typeface="Times New Roman"/>
                <a:cs typeface="Times New Roman"/>
              </a:rPr>
              <a:t>by the </a:t>
            </a:r>
            <a:r>
              <a:rPr sz="1200" spc="-5" dirty="0">
                <a:latin typeface="Times New Roman"/>
                <a:cs typeface="Times New Roman"/>
              </a:rPr>
              <a:t>legal </a:t>
            </a:r>
            <a:r>
              <a:rPr sz="1200" dirty="0">
                <a:latin typeface="Times New Roman"/>
                <a:cs typeface="Times New Roman"/>
              </a:rPr>
              <a:t>profession, </a:t>
            </a:r>
            <a:r>
              <a:rPr sz="1200" spc="-5" dirty="0">
                <a:latin typeface="Times New Roman"/>
                <a:cs typeface="Times New Roman"/>
              </a:rPr>
              <a:t>as in  Canada, France, Spain, </a:t>
            </a:r>
            <a:r>
              <a:rPr sz="1200" dirty="0">
                <a:latin typeface="Times New Roman"/>
                <a:cs typeface="Times New Roman"/>
              </a:rPr>
              <a:t>and </a:t>
            </a:r>
            <a:r>
              <a:rPr sz="1200" spc="-5" dirty="0">
                <a:latin typeface="Times New Roman"/>
                <a:cs typeface="Times New Roman"/>
              </a:rPr>
              <a:t>Japan. </a:t>
            </a:r>
            <a:r>
              <a:rPr sz="1200" spc="-20" dirty="0">
                <a:latin typeface="Times New Roman"/>
                <a:cs typeface="Times New Roman"/>
              </a:rPr>
              <a:t>In </a:t>
            </a:r>
            <a:r>
              <a:rPr sz="1200" spc="-5" dirty="0">
                <a:latin typeface="Times New Roman"/>
                <a:cs typeface="Times New Roman"/>
              </a:rPr>
              <a:t>the United </a:t>
            </a:r>
            <a:r>
              <a:rPr sz="1200" dirty="0">
                <a:latin typeface="Times New Roman"/>
                <a:cs typeface="Times New Roman"/>
              </a:rPr>
              <a:t>States, </a:t>
            </a:r>
            <a:r>
              <a:rPr sz="1200" spc="-5" dirty="0">
                <a:latin typeface="Times New Roman"/>
                <a:cs typeface="Times New Roman"/>
              </a:rPr>
              <a:t>local bar associations  sometimes enforced minimum fee schedules through </a:t>
            </a:r>
            <a:r>
              <a:rPr sz="1200" dirty="0">
                <a:latin typeface="Times New Roman"/>
                <a:cs typeface="Times New Roman"/>
              </a:rPr>
              <a:t>disciplinary </a:t>
            </a:r>
            <a:r>
              <a:rPr sz="1200" spc="-5" dirty="0">
                <a:latin typeface="Times New Roman"/>
                <a:cs typeface="Times New Roman"/>
              </a:rPr>
              <a:t>proceedings;  however, the U.S. </a:t>
            </a:r>
            <a:r>
              <a:rPr sz="1200" dirty="0">
                <a:latin typeface="Times New Roman"/>
                <a:cs typeface="Times New Roman"/>
              </a:rPr>
              <a:t>Supreme </a:t>
            </a:r>
            <a:r>
              <a:rPr sz="1200" spc="-5" dirty="0">
                <a:latin typeface="Times New Roman"/>
                <a:cs typeface="Times New Roman"/>
              </a:rPr>
              <a:t>Court held in 1975 that such practices violated antitrust  laws.</a:t>
            </a:r>
            <a:endParaRPr sz="1200">
              <a:latin typeface="Times New Roman"/>
              <a:cs typeface="Times New Roman"/>
            </a:endParaRPr>
          </a:p>
          <a:p>
            <a:pPr>
              <a:lnSpc>
                <a:spcPct val="100000"/>
              </a:lnSpc>
              <a:spcBef>
                <a:spcPts val="35"/>
              </a:spcBef>
            </a:pPr>
            <a:endParaRPr sz="1750">
              <a:latin typeface="Times New Roman"/>
              <a:cs typeface="Times New Roman"/>
            </a:endParaRPr>
          </a:p>
          <a:p>
            <a:pPr marL="177165" indent="-165100">
              <a:lnSpc>
                <a:spcPct val="100000"/>
              </a:lnSpc>
              <a:spcBef>
                <a:spcPts val="5"/>
              </a:spcBef>
              <a:buAutoNum type="arabicParenR" startAt="5"/>
              <a:tabLst>
                <a:tab pos="177800" algn="l"/>
              </a:tabLst>
            </a:pPr>
            <a:r>
              <a:rPr sz="1200" b="1" spc="-5" dirty="0">
                <a:latin typeface="Times New Roman"/>
                <a:cs typeface="Times New Roman"/>
              </a:rPr>
              <a:t>Criminal cases</a:t>
            </a:r>
            <a:endParaRPr sz="1200">
              <a:latin typeface="Times New Roman"/>
              <a:cs typeface="Times New Roman"/>
            </a:endParaRPr>
          </a:p>
          <a:p>
            <a:pPr>
              <a:lnSpc>
                <a:spcPct val="100000"/>
              </a:lnSpc>
              <a:spcBef>
                <a:spcPts val="5"/>
              </a:spcBef>
              <a:buFont typeface="Times New Roman"/>
              <a:buAutoNum type="arabicParenR" startAt="5"/>
            </a:pPr>
            <a:endParaRPr sz="1200">
              <a:latin typeface="Times New Roman"/>
              <a:cs typeface="Times New Roman"/>
            </a:endParaRPr>
          </a:p>
          <a:p>
            <a:pPr marL="12700" marR="5080">
              <a:lnSpc>
                <a:spcPct val="143600"/>
              </a:lnSpc>
            </a:pPr>
            <a:r>
              <a:rPr sz="1200" spc="-5" dirty="0">
                <a:latin typeface="Times New Roman"/>
                <a:cs typeface="Times New Roman"/>
              </a:rPr>
              <a:t>Both the prosecution and the defense of criminal cases raise special ethical issues. The  prosecutor represents the state, and the state </a:t>
            </a:r>
            <a:r>
              <a:rPr sz="1200" dirty="0">
                <a:latin typeface="Times New Roman"/>
                <a:cs typeface="Times New Roman"/>
              </a:rPr>
              <a:t>has an </a:t>
            </a:r>
            <a:r>
              <a:rPr sz="1200" spc="-5" dirty="0">
                <a:latin typeface="Times New Roman"/>
                <a:cs typeface="Times New Roman"/>
              </a:rPr>
              <a:t>interest not </a:t>
            </a:r>
            <a:r>
              <a:rPr sz="1200" dirty="0">
                <a:latin typeface="Times New Roman"/>
                <a:cs typeface="Times New Roman"/>
              </a:rPr>
              <a:t>only </a:t>
            </a:r>
            <a:r>
              <a:rPr sz="1200" spc="-5" dirty="0">
                <a:latin typeface="Times New Roman"/>
                <a:cs typeface="Times New Roman"/>
              </a:rPr>
              <a:t>in convicting the  guilty but also in acquitting the innocent. The prosecutor also has an ethical and, in  considerable </a:t>
            </a:r>
            <a:r>
              <a:rPr sz="1200" dirty="0">
                <a:latin typeface="Times New Roman"/>
                <a:cs typeface="Times New Roman"/>
              </a:rPr>
              <a:t>measure, </a:t>
            </a:r>
            <a:r>
              <a:rPr sz="1200" spc="-5" dirty="0">
                <a:latin typeface="Times New Roman"/>
                <a:cs typeface="Times New Roman"/>
              </a:rPr>
              <a:t>a legal </a:t>
            </a:r>
            <a:r>
              <a:rPr sz="1200" dirty="0">
                <a:latin typeface="Times New Roman"/>
                <a:cs typeface="Times New Roman"/>
              </a:rPr>
              <a:t>duty </a:t>
            </a:r>
            <a:r>
              <a:rPr sz="1200" spc="-5" dirty="0">
                <a:latin typeface="Times New Roman"/>
                <a:cs typeface="Times New Roman"/>
              </a:rPr>
              <a:t>to disclose to </a:t>
            </a:r>
            <a:r>
              <a:rPr sz="1200" dirty="0">
                <a:latin typeface="Times New Roman"/>
                <a:cs typeface="Times New Roman"/>
              </a:rPr>
              <a:t>the </a:t>
            </a:r>
            <a:r>
              <a:rPr sz="1200" spc="-5" dirty="0">
                <a:latin typeface="Times New Roman"/>
                <a:cs typeface="Times New Roman"/>
              </a:rPr>
              <a:t>defense </a:t>
            </a:r>
            <a:r>
              <a:rPr sz="1200" dirty="0">
                <a:latin typeface="Times New Roman"/>
                <a:cs typeface="Times New Roman"/>
              </a:rPr>
              <a:t>any </a:t>
            </a:r>
            <a:r>
              <a:rPr sz="1200" spc="-5" dirty="0">
                <a:latin typeface="Times New Roman"/>
                <a:cs typeface="Times New Roman"/>
              </a:rPr>
              <a:t>information known  to him and unknown to the defense that might exonerate the defendant or mitigate the  punishment. He must not </a:t>
            </a:r>
            <a:r>
              <a:rPr sz="1200" dirty="0">
                <a:latin typeface="Times New Roman"/>
                <a:cs typeface="Times New Roman"/>
              </a:rPr>
              <a:t>employ </a:t>
            </a:r>
            <a:r>
              <a:rPr sz="1200" spc="-5" dirty="0">
                <a:latin typeface="Times New Roman"/>
                <a:cs typeface="Times New Roman"/>
              </a:rPr>
              <a:t>trial tactics that </a:t>
            </a:r>
            <a:r>
              <a:rPr sz="1200" dirty="0">
                <a:latin typeface="Times New Roman"/>
                <a:cs typeface="Times New Roman"/>
              </a:rPr>
              <a:t>may </a:t>
            </a:r>
            <a:r>
              <a:rPr sz="1200" spc="-5" dirty="0">
                <a:latin typeface="Times New Roman"/>
                <a:cs typeface="Times New Roman"/>
              </a:rPr>
              <a:t>lead to unfair convictions, nor  should he prosecute </a:t>
            </a:r>
            <a:r>
              <a:rPr sz="1200" dirty="0">
                <a:latin typeface="Times New Roman"/>
                <a:cs typeface="Times New Roman"/>
              </a:rPr>
              <a:t>merely </a:t>
            </a:r>
            <a:r>
              <a:rPr sz="1200" spc="-5" dirty="0">
                <a:latin typeface="Times New Roman"/>
                <a:cs typeface="Times New Roman"/>
              </a:rPr>
              <a:t>to enhance his political</a:t>
            </a:r>
            <a:r>
              <a:rPr sz="1200" spc="10" dirty="0">
                <a:latin typeface="Times New Roman"/>
                <a:cs typeface="Times New Roman"/>
              </a:rPr>
              <a:t> </a:t>
            </a:r>
            <a:r>
              <a:rPr sz="1200" spc="-5" dirty="0">
                <a:latin typeface="Times New Roman"/>
                <a:cs typeface="Times New Roman"/>
              </a:rPr>
              <a:t>prospects.</a:t>
            </a:r>
            <a:endParaRPr sz="1200">
              <a:latin typeface="Times New Roman"/>
              <a:cs typeface="Times New Roman"/>
            </a:endParaRPr>
          </a:p>
          <a:p>
            <a:pPr>
              <a:lnSpc>
                <a:spcPct val="100000"/>
              </a:lnSpc>
              <a:spcBef>
                <a:spcPts val="40"/>
              </a:spcBef>
            </a:pPr>
            <a:endParaRPr sz="1750">
              <a:latin typeface="Times New Roman"/>
              <a:cs typeface="Times New Roman"/>
            </a:endParaRPr>
          </a:p>
          <a:p>
            <a:pPr marL="177165" indent="-165100">
              <a:lnSpc>
                <a:spcPct val="100000"/>
              </a:lnSpc>
              <a:buAutoNum type="arabicParenR" startAt="6"/>
              <a:tabLst>
                <a:tab pos="177800" algn="l"/>
              </a:tabLst>
            </a:pPr>
            <a:r>
              <a:rPr sz="1200" b="1" spc="-5" dirty="0">
                <a:latin typeface="Times New Roman"/>
                <a:cs typeface="Times New Roman"/>
              </a:rPr>
              <a:t>Globalization</a:t>
            </a:r>
            <a:endParaRPr sz="1200">
              <a:latin typeface="Times New Roman"/>
              <a:cs typeface="Times New Roman"/>
            </a:endParaRPr>
          </a:p>
          <a:p>
            <a:pPr>
              <a:lnSpc>
                <a:spcPct val="100000"/>
              </a:lnSpc>
              <a:spcBef>
                <a:spcPts val="5"/>
              </a:spcBef>
            </a:pPr>
            <a:endParaRPr sz="1200">
              <a:latin typeface="Times New Roman"/>
              <a:cs typeface="Times New Roman"/>
            </a:endParaRPr>
          </a:p>
          <a:p>
            <a:pPr marL="12700" marR="23495">
              <a:lnSpc>
                <a:spcPct val="143700"/>
              </a:lnSpc>
              <a:spcBef>
                <a:spcPts val="5"/>
              </a:spcBef>
            </a:pPr>
            <a:r>
              <a:rPr sz="1200" spc="-5" dirty="0">
                <a:latin typeface="Times New Roman"/>
                <a:cs typeface="Times New Roman"/>
              </a:rPr>
              <a:t>Although economic globalization has contributed in important </a:t>
            </a:r>
            <a:r>
              <a:rPr sz="1200" spc="-10" dirty="0">
                <a:latin typeface="Times New Roman"/>
                <a:cs typeface="Times New Roman"/>
              </a:rPr>
              <a:t>ways </a:t>
            </a:r>
            <a:r>
              <a:rPr sz="1200" spc="-5" dirty="0">
                <a:latin typeface="Times New Roman"/>
                <a:cs typeface="Times New Roman"/>
              </a:rPr>
              <a:t>to the worldwide  growth of the legal </a:t>
            </a:r>
            <a:r>
              <a:rPr sz="1200" dirty="0">
                <a:latin typeface="Times New Roman"/>
                <a:cs typeface="Times New Roman"/>
              </a:rPr>
              <a:t>profession, </a:t>
            </a:r>
            <a:r>
              <a:rPr sz="1200" spc="-5" dirty="0">
                <a:latin typeface="Times New Roman"/>
                <a:cs typeface="Times New Roman"/>
              </a:rPr>
              <a:t>it has also created </a:t>
            </a:r>
            <a:r>
              <a:rPr sz="1200" dirty="0">
                <a:latin typeface="Times New Roman"/>
                <a:cs typeface="Times New Roman"/>
              </a:rPr>
              <a:t>the </a:t>
            </a:r>
            <a:r>
              <a:rPr sz="1200" spc="-5" dirty="0">
                <a:latin typeface="Times New Roman"/>
                <a:cs typeface="Times New Roman"/>
              </a:rPr>
              <a:t>potential for conflict between  different ethical traditions. </a:t>
            </a:r>
            <a:r>
              <a:rPr sz="1200" spc="-20" dirty="0">
                <a:latin typeface="Times New Roman"/>
                <a:cs typeface="Times New Roman"/>
              </a:rPr>
              <a:t>In </a:t>
            </a:r>
            <a:r>
              <a:rPr sz="1200" spc="-5" dirty="0">
                <a:latin typeface="Times New Roman"/>
                <a:cs typeface="Times New Roman"/>
              </a:rPr>
              <a:t>Europe, </a:t>
            </a:r>
            <a:r>
              <a:rPr sz="1200" dirty="0">
                <a:latin typeface="Times New Roman"/>
                <a:cs typeface="Times New Roman"/>
              </a:rPr>
              <a:t>for </a:t>
            </a:r>
            <a:r>
              <a:rPr sz="1200" spc="-5" dirty="0">
                <a:latin typeface="Times New Roman"/>
                <a:cs typeface="Times New Roman"/>
              </a:rPr>
              <a:t>example, standards of </a:t>
            </a:r>
            <a:r>
              <a:rPr sz="1200" dirty="0">
                <a:latin typeface="Times New Roman"/>
                <a:cs typeface="Times New Roman"/>
              </a:rPr>
              <a:t>confidentiality </a:t>
            </a:r>
            <a:r>
              <a:rPr sz="1200" spc="-5" dirty="0">
                <a:latin typeface="Times New Roman"/>
                <a:cs typeface="Times New Roman"/>
              </a:rPr>
              <a:t>for in-  house counsel differ </a:t>
            </a:r>
            <a:r>
              <a:rPr sz="1200" dirty="0">
                <a:latin typeface="Times New Roman"/>
                <a:cs typeface="Times New Roman"/>
              </a:rPr>
              <a:t>from </a:t>
            </a:r>
            <a:r>
              <a:rPr sz="1200" spc="-5" dirty="0">
                <a:latin typeface="Times New Roman"/>
                <a:cs typeface="Times New Roman"/>
              </a:rPr>
              <a:t>those observed </a:t>
            </a:r>
            <a:r>
              <a:rPr sz="1200" spc="5" dirty="0">
                <a:latin typeface="Times New Roman"/>
                <a:cs typeface="Times New Roman"/>
              </a:rPr>
              <a:t>by </a:t>
            </a:r>
            <a:r>
              <a:rPr sz="1200" spc="-5" dirty="0">
                <a:latin typeface="Times New Roman"/>
                <a:cs typeface="Times New Roman"/>
              </a:rPr>
              <a:t>independent attorneys, a fact that has  created difficulties for </a:t>
            </a:r>
            <a:r>
              <a:rPr sz="1200" dirty="0">
                <a:latin typeface="Times New Roman"/>
                <a:cs typeface="Times New Roman"/>
              </a:rPr>
              <a:t>some </a:t>
            </a:r>
            <a:r>
              <a:rPr sz="1200" spc="-5" dirty="0">
                <a:latin typeface="Times New Roman"/>
                <a:cs typeface="Times New Roman"/>
              </a:rPr>
              <a:t>U.S.-trained lawyers working for European </a:t>
            </a:r>
            <a:r>
              <a:rPr sz="1200" dirty="0">
                <a:latin typeface="Times New Roman"/>
                <a:cs typeface="Times New Roman"/>
              </a:rPr>
              <a:t>firms. </a:t>
            </a:r>
            <a:r>
              <a:rPr sz="1200" spc="-20" dirty="0">
                <a:latin typeface="Times New Roman"/>
                <a:cs typeface="Times New Roman"/>
              </a:rPr>
              <a:t>In  </a:t>
            </a:r>
            <a:r>
              <a:rPr sz="1200" spc="-5" dirty="0">
                <a:latin typeface="Times New Roman"/>
                <a:cs typeface="Times New Roman"/>
              </a:rPr>
              <a:t>China the rapidly </a:t>
            </a:r>
            <a:r>
              <a:rPr sz="1200" dirty="0">
                <a:latin typeface="Times New Roman"/>
                <a:cs typeface="Times New Roman"/>
              </a:rPr>
              <a:t>increasing </a:t>
            </a:r>
            <a:r>
              <a:rPr sz="1200" spc="-5" dirty="0">
                <a:latin typeface="Times New Roman"/>
                <a:cs typeface="Times New Roman"/>
              </a:rPr>
              <a:t>market for legal services has attracted legal professionals  from democratic countries, which generally do not share the Chinese </a:t>
            </a:r>
            <a:r>
              <a:rPr sz="1200" dirty="0">
                <a:latin typeface="Times New Roman"/>
                <a:cs typeface="Times New Roman"/>
              </a:rPr>
              <a:t>conception </a:t>
            </a:r>
            <a:r>
              <a:rPr sz="1200" spc="-5" dirty="0">
                <a:latin typeface="Times New Roman"/>
                <a:cs typeface="Times New Roman"/>
              </a:rPr>
              <a:t>of an  attorney’s public obligations. </a:t>
            </a:r>
            <a:r>
              <a:rPr sz="1200" spc="-20" dirty="0">
                <a:latin typeface="Times New Roman"/>
                <a:cs typeface="Times New Roman"/>
              </a:rPr>
              <a:t>It </a:t>
            </a:r>
            <a:r>
              <a:rPr sz="1200" spc="-5" dirty="0">
                <a:latin typeface="Times New Roman"/>
                <a:cs typeface="Times New Roman"/>
              </a:rPr>
              <a:t>is </a:t>
            </a:r>
            <a:r>
              <a:rPr sz="1200" dirty="0">
                <a:latin typeface="Times New Roman"/>
                <a:cs typeface="Times New Roman"/>
              </a:rPr>
              <a:t>likely that </a:t>
            </a:r>
            <a:r>
              <a:rPr sz="1200" spc="-5" dirty="0">
                <a:latin typeface="Times New Roman"/>
                <a:cs typeface="Times New Roman"/>
              </a:rPr>
              <a:t>these kinds of challenges will be  intensified </a:t>
            </a:r>
            <a:r>
              <a:rPr sz="1200" dirty="0">
                <a:latin typeface="Times New Roman"/>
                <a:cs typeface="Times New Roman"/>
              </a:rPr>
              <a:t>by </a:t>
            </a:r>
            <a:r>
              <a:rPr sz="1200" spc="-5" dirty="0">
                <a:latin typeface="Times New Roman"/>
                <a:cs typeface="Times New Roman"/>
              </a:rPr>
              <a:t>the continuing liberalization of the international legal market and </a:t>
            </a:r>
            <a:r>
              <a:rPr sz="1200" dirty="0">
                <a:latin typeface="Times New Roman"/>
                <a:cs typeface="Times New Roman"/>
              </a:rPr>
              <a:t>by the  </a:t>
            </a:r>
            <a:r>
              <a:rPr sz="1200" spc="-5" dirty="0">
                <a:latin typeface="Times New Roman"/>
                <a:cs typeface="Times New Roman"/>
              </a:rPr>
              <a:t>development of technologies that enable lawyers </a:t>
            </a:r>
            <a:r>
              <a:rPr sz="1200" dirty="0">
                <a:latin typeface="Times New Roman"/>
                <a:cs typeface="Times New Roman"/>
              </a:rPr>
              <a:t>to </a:t>
            </a:r>
            <a:r>
              <a:rPr sz="1200" spc="-5" dirty="0">
                <a:latin typeface="Times New Roman"/>
                <a:cs typeface="Times New Roman"/>
              </a:rPr>
              <a:t>give advice from their offices to  clients in distant and very different</a:t>
            </a:r>
            <a:r>
              <a:rPr sz="1200" spc="15" dirty="0">
                <a:latin typeface="Times New Roman"/>
                <a:cs typeface="Times New Roman"/>
              </a:rPr>
              <a:t> </a:t>
            </a:r>
            <a:r>
              <a:rPr sz="1200" spc="-5" dirty="0">
                <a:latin typeface="Times New Roman"/>
                <a:cs typeface="Times New Roman"/>
              </a:rPr>
              <a:t>jurisdictions.</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4</a:t>
            </a:fld>
            <a:endParaRPr spc="-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899" y="887988"/>
            <a:ext cx="5301615" cy="6485890"/>
          </a:xfrm>
          <a:prstGeom prst="rect">
            <a:avLst/>
          </a:prstGeom>
        </p:spPr>
        <p:txBody>
          <a:bodyPr vert="horz" wrap="square" lIns="0" tIns="12700" rIns="0" bIns="0" rtlCol="0">
            <a:spAutoFit/>
          </a:bodyPr>
          <a:lstStyle/>
          <a:p>
            <a:pPr algn="ctr">
              <a:lnSpc>
                <a:spcPct val="100000"/>
              </a:lnSpc>
              <a:spcBef>
                <a:spcPts val="100"/>
              </a:spcBef>
            </a:pPr>
            <a:r>
              <a:rPr sz="1400" b="1" u="heavy" dirty="0">
                <a:uFill>
                  <a:solidFill>
                    <a:srgbClr val="000000"/>
                  </a:solidFill>
                </a:uFill>
                <a:latin typeface="Times New Roman"/>
                <a:cs typeface="Times New Roman"/>
              </a:rPr>
              <a:t>ETHICS OF </a:t>
            </a:r>
            <a:r>
              <a:rPr sz="1400" b="1" u="heavy" spc="-5" dirty="0">
                <a:uFill>
                  <a:solidFill>
                    <a:srgbClr val="000000"/>
                  </a:solidFill>
                </a:uFill>
                <a:latin typeface="Times New Roman"/>
                <a:cs typeface="Times New Roman"/>
              </a:rPr>
              <a:t>LEGAL</a:t>
            </a:r>
            <a:r>
              <a:rPr sz="1400" b="1" u="heavy" spc="-25" dirty="0">
                <a:uFill>
                  <a:solidFill>
                    <a:srgbClr val="000000"/>
                  </a:solidFill>
                </a:uFill>
                <a:latin typeface="Times New Roman"/>
                <a:cs typeface="Times New Roman"/>
              </a:rPr>
              <a:t> </a:t>
            </a:r>
            <a:r>
              <a:rPr sz="1400" b="1" u="heavy" spc="-5" dirty="0">
                <a:uFill>
                  <a:solidFill>
                    <a:srgbClr val="000000"/>
                  </a:solidFill>
                </a:uFill>
                <a:latin typeface="Times New Roman"/>
                <a:cs typeface="Times New Roman"/>
              </a:rPr>
              <a:t>PROFESSION</a:t>
            </a:r>
            <a:endParaRPr sz="1400">
              <a:latin typeface="Times New Roman"/>
              <a:cs typeface="Times New Roman"/>
            </a:endParaRPr>
          </a:p>
          <a:p>
            <a:pPr>
              <a:lnSpc>
                <a:spcPct val="100000"/>
              </a:lnSpc>
            </a:pPr>
            <a:endParaRPr sz="1500">
              <a:latin typeface="Times New Roman"/>
              <a:cs typeface="Times New Roman"/>
            </a:endParaRPr>
          </a:p>
          <a:p>
            <a:pPr marL="12700" algn="just">
              <a:lnSpc>
                <a:spcPct val="100000"/>
              </a:lnSpc>
              <a:spcBef>
                <a:spcPts val="925"/>
              </a:spcBef>
            </a:pPr>
            <a:r>
              <a:rPr sz="1200" b="1" u="heavy" spc="-5" dirty="0">
                <a:uFill>
                  <a:solidFill>
                    <a:srgbClr val="000000"/>
                  </a:solidFill>
                </a:uFill>
                <a:latin typeface="Times New Roman"/>
                <a:cs typeface="Times New Roman"/>
              </a:rPr>
              <a:t>Meaning, Nature </a:t>
            </a:r>
            <a:r>
              <a:rPr sz="1200" b="1" u="heavy" dirty="0">
                <a:uFill>
                  <a:solidFill>
                    <a:srgbClr val="000000"/>
                  </a:solidFill>
                </a:uFill>
                <a:latin typeface="Times New Roman"/>
                <a:cs typeface="Times New Roman"/>
              </a:rPr>
              <a:t>and</a:t>
            </a:r>
            <a:r>
              <a:rPr sz="1200" b="1" u="heavy" spc="5" dirty="0">
                <a:uFill>
                  <a:solidFill>
                    <a:srgbClr val="000000"/>
                  </a:solidFill>
                </a:uFill>
                <a:latin typeface="Times New Roman"/>
                <a:cs typeface="Times New Roman"/>
              </a:rPr>
              <a:t> </a:t>
            </a:r>
            <a:r>
              <a:rPr sz="1200" b="1" u="heavy" spc="-5" dirty="0">
                <a:uFill>
                  <a:solidFill>
                    <a:srgbClr val="000000"/>
                  </a:solidFill>
                </a:uFill>
                <a:latin typeface="Times New Roman"/>
                <a:cs typeface="Times New Roman"/>
              </a:rPr>
              <a:t>Need</a:t>
            </a:r>
            <a:endParaRPr sz="1200">
              <a:latin typeface="Times New Roman"/>
              <a:cs typeface="Times New Roman"/>
            </a:endParaRPr>
          </a:p>
          <a:p>
            <a:pPr marL="12700" marR="6985" algn="just">
              <a:lnSpc>
                <a:spcPct val="143700"/>
              </a:lnSpc>
              <a:spcBef>
                <a:spcPts val="705"/>
              </a:spcBef>
            </a:pPr>
            <a:r>
              <a:rPr sz="1200" spc="-5" dirty="0">
                <a:solidFill>
                  <a:srgbClr val="323232"/>
                </a:solidFill>
                <a:latin typeface="Times New Roman"/>
                <a:cs typeface="Times New Roman"/>
              </a:rPr>
              <a:t>Professional ethics are a set of norms or codes of conduct, set </a:t>
            </a:r>
            <a:r>
              <a:rPr sz="1200" dirty="0">
                <a:solidFill>
                  <a:srgbClr val="323232"/>
                </a:solidFill>
                <a:latin typeface="Times New Roman"/>
                <a:cs typeface="Times New Roman"/>
              </a:rPr>
              <a:t>by </a:t>
            </a:r>
            <a:r>
              <a:rPr sz="1200" spc="-5" dirty="0">
                <a:solidFill>
                  <a:srgbClr val="323232"/>
                </a:solidFill>
                <a:latin typeface="Times New Roman"/>
                <a:cs typeface="Times New Roman"/>
              </a:rPr>
              <a:t>people in a specific  profession. A </a:t>
            </a:r>
            <a:r>
              <a:rPr sz="1200" dirty="0">
                <a:solidFill>
                  <a:srgbClr val="323232"/>
                </a:solidFill>
                <a:latin typeface="Times New Roman"/>
                <a:cs typeface="Times New Roman"/>
              </a:rPr>
              <a:t>code </a:t>
            </a:r>
            <a:r>
              <a:rPr sz="1200" spc="-5" dirty="0">
                <a:solidFill>
                  <a:srgbClr val="323232"/>
                </a:solidFill>
                <a:latin typeface="Times New Roman"/>
                <a:cs typeface="Times New Roman"/>
              </a:rPr>
              <a:t>of ethics is developed for each profession. </a:t>
            </a:r>
            <a:r>
              <a:rPr sz="1200" dirty="0">
                <a:solidFill>
                  <a:srgbClr val="323232"/>
                </a:solidFill>
                <a:latin typeface="Times New Roman"/>
                <a:cs typeface="Times New Roman"/>
              </a:rPr>
              <a:t>Suppose </a:t>
            </a:r>
            <a:r>
              <a:rPr sz="1200" spc="-10" dirty="0">
                <a:solidFill>
                  <a:srgbClr val="323232"/>
                </a:solidFill>
                <a:latin typeface="Times New Roman"/>
                <a:cs typeface="Times New Roman"/>
              </a:rPr>
              <a:t>you </a:t>
            </a:r>
            <a:r>
              <a:rPr sz="1200" spc="-5" dirty="0">
                <a:solidFill>
                  <a:srgbClr val="323232"/>
                </a:solidFill>
                <a:latin typeface="Times New Roman"/>
                <a:cs typeface="Times New Roman"/>
              </a:rPr>
              <a:t>write  articles in a newspaper. Professional ethics require that </a:t>
            </a:r>
            <a:r>
              <a:rPr sz="1200" spc="-10" dirty="0">
                <a:solidFill>
                  <a:srgbClr val="323232"/>
                </a:solidFill>
                <a:latin typeface="Times New Roman"/>
                <a:cs typeface="Times New Roman"/>
              </a:rPr>
              <a:t>you </a:t>
            </a:r>
            <a:r>
              <a:rPr sz="1200" dirty="0">
                <a:solidFill>
                  <a:srgbClr val="323232"/>
                </a:solidFill>
                <a:latin typeface="Times New Roman"/>
                <a:cs typeface="Times New Roman"/>
              </a:rPr>
              <a:t>verify </a:t>
            </a:r>
            <a:r>
              <a:rPr sz="1200" spc="-5" dirty="0">
                <a:solidFill>
                  <a:srgbClr val="323232"/>
                </a:solidFill>
                <a:latin typeface="Times New Roman"/>
                <a:cs typeface="Times New Roman"/>
              </a:rPr>
              <a:t>facts before</a:t>
            </a:r>
            <a:r>
              <a:rPr sz="1200" spc="145" dirty="0">
                <a:solidFill>
                  <a:srgbClr val="323232"/>
                </a:solidFill>
                <a:latin typeface="Times New Roman"/>
                <a:cs typeface="Times New Roman"/>
              </a:rPr>
              <a:t> </a:t>
            </a:r>
            <a:r>
              <a:rPr sz="1200" spc="-10" dirty="0">
                <a:solidFill>
                  <a:srgbClr val="323232"/>
                </a:solidFill>
                <a:latin typeface="Times New Roman"/>
                <a:cs typeface="Times New Roman"/>
              </a:rPr>
              <a:t>you</a:t>
            </a:r>
            <a:endParaRPr sz="1200">
              <a:latin typeface="Times New Roman"/>
              <a:cs typeface="Times New Roman"/>
            </a:endParaRPr>
          </a:p>
          <a:p>
            <a:pPr>
              <a:lnSpc>
                <a:spcPct val="100000"/>
              </a:lnSpc>
              <a:spcBef>
                <a:spcPts val="50"/>
              </a:spcBef>
            </a:pPr>
            <a:endParaRPr sz="1250">
              <a:latin typeface="Times New Roman"/>
              <a:cs typeface="Times New Roman"/>
            </a:endParaRPr>
          </a:p>
          <a:p>
            <a:pPr marL="12700" marR="5080" algn="just">
              <a:lnSpc>
                <a:spcPct val="143900"/>
              </a:lnSpc>
              <a:spcBef>
                <a:spcPts val="5"/>
              </a:spcBef>
            </a:pPr>
            <a:r>
              <a:rPr sz="1200" spc="-5" dirty="0">
                <a:solidFill>
                  <a:srgbClr val="323232"/>
                </a:solidFill>
                <a:latin typeface="Times New Roman"/>
                <a:cs typeface="Times New Roman"/>
              </a:rPr>
              <a:t>Write that article, isn’t it? </a:t>
            </a:r>
            <a:r>
              <a:rPr sz="1200" dirty="0">
                <a:solidFill>
                  <a:srgbClr val="323232"/>
                </a:solidFill>
                <a:latin typeface="Times New Roman"/>
                <a:cs typeface="Times New Roman"/>
              </a:rPr>
              <a:t>Simply </a:t>
            </a:r>
            <a:r>
              <a:rPr sz="1200" spc="-5" dirty="0">
                <a:solidFill>
                  <a:srgbClr val="323232"/>
                </a:solidFill>
                <a:latin typeface="Times New Roman"/>
                <a:cs typeface="Times New Roman"/>
              </a:rPr>
              <a:t>put, </a:t>
            </a:r>
            <a:r>
              <a:rPr sz="1200" dirty="0">
                <a:solidFill>
                  <a:srgbClr val="323232"/>
                </a:solidFill>
                <a:latin typeface="Times New Roman"/>
                <a:cs typeface="Times New Roman"/>
              </a:rPr>
              <a:t>professional </a:t>
            </a:r>
            <a:r>
              <a:rPr sz="1200" spc="-5" dirty="0">
                <a:solidFill>
                  <a:srgbClr val="323232"/>
                </a:solidFill>
                <a:latin typeface="Times New Roman"/>
                <a:cs typeface="Times New Roman"/>
              </a:rPr>
              <a:t>ethics for lawyers </a:t>
            </a:r>
            <a:r>
              <a:rPr sz="1200" dirty="0">
                <a:solidFill>
                  <a:srgbClr val="323232"/>
                </a:solidFill>
                <a:latin typeface="Times New Roman"/>
                <a:cs typeface="Times New Roman"/>
              </a:rPr>
              <a:t>in </a:t>
            </a:r>
            <a:r>
              <a:rPr sz="1200" spc="-5" dirty="0">
                <a:solidFill>
                  <a:srgbClr val="323232"/>
                </a:solidFill>
                <a:latin typeface="Times New Roman"/>
                <a:cs typeface="Times New Roman"/>
              </a:rPr>
              <a:t>India </a:t>
            </a:r>
            <a:r>
              <a:rPr sz="1200" dirty="0">
                <a:solidFill>
                  <a:srgbClr val="323232"/>
                </a:solidFill>
                <a:latin typeface="Times New Roman"/>
                <a:cs typeface="Times New Roman"/>
              </a:rPr>
              <a:t>lay  </a:t>
            </a:r>
            <a:r>
              <a:rPr sz="1200" spc="-5" dirty="0">
                <a:solidFill>
                  <a:srgbClr val="323232"/>
                </a:solidFill>
                <a:latin typeface="Times New Roman"/>
                <a:cs typeface="Times New Roman"/>
              </a:rPr>
              <a:t>down a set of guidelines, which defines their conduct in the profession </a:t>
            </a:r>
            <a:r>
              <a:rPr sz="1200" spc="-10" dirty="0">
                <a:solidFill>
                  <a:srgbClr val="323232"/>
                </a:solidFill>
                <a:latin typeface="Times New Roman"/>
                <a:cs typeface="Times New Roman"/>
              </a:rPr>
              <a:t>that </a:t>
            </a:r>
            <a:r>
              <a:rPr sz="1200" spc="-5" dirty="0">
                <a:solidFill>
                  <a:srgbClr val="323232"/>
                </a:solidFill>
                <a:latin typeface="Times New Roman"/>
                <a:cs typeface="Times New Roman"/>
              </a:rPr>
              <a:t>is highly  competitive and dynamic. Indian </a:t>
            </a:r>
            <a:r>
              <a:rPr sz="1200" dirty="0">
                <a:solidFill>
                  <a:srgbClr val="323232"/>
                </a:solidFill>
                <a:latin typeface="Times New Roman"/>
                <a:cs typeface="Times New Roman"/>
              </a:rPr>
              <a:t>law </a:t>
            </a:r>
            <a:r>
              <a:rPr sz="1200" spc="-5" dirty="0">
                <a:solidFill>
                  <a:srgbClr val="323232"/>
                </a:solidFill>
                <a:latin typeface="Times New Roman"/>
                <a:cs typeface="Times New Roman"/>
              </a:rPr>
              <a:t>requires lawyers to observe professional ethics  to uphold the dignity of </a:t>
            </a:r>
            <a:r>
              <a:rPr sz="1200" dirty="0">
                <a:solidFill>
                  <a:srgbClr val="323232"/>
                </a:solidFill>
                <a:latin typeface="Times New Roman"/>
                <a:cs typeface="Times New Roman"/>
              </a:rPr>
              <a:t>the</a:t>
            </a:r>
            <a:r>
              <a:rPr sz="1200" spc="-15" dirty="0">
                <a:solidFill>
                  <a:srgbClr val="323232"/>
                </a:solidFill>
                <a:latin typeface="Times New Roman"/>
                <a:cs typeface="Times New Roman"/>
              </a:rPr>
              <a:t> </a:t>
            </a:r>
            <a:r>
              <a:rPr sz="1200" spc="-5" dirty="0">
                <a:solidFill>
                  <a:srgbClr val="323232"/>
                </a:solidFill>
                <a:latin typeface="Times New Roman"/>
                <a:cs typeface="Times New Roman"/>
              </a:rPr>
              <a:t>profession.</a:t>
            </a:r>
            <a:endParaRPr sz="1200">
              <a:latin typeface="Times New Roman"/>
              <a:cs typeface="Times New Roman"/>
            </a:endParaRPr>
          </a:p>
          <a:p>
            <a:pPr>
              <a:lnSpc>
                <a:spcPct val="100000"/>
              </a:lnSpc>
              <a:spcBef>
                <a:spcPts val="55"/>
              </a:spcBef>
            </a:pPr>
            <a:endParaRPr sz="1250">
              <a:latin typeface="Times New Roman"/>
              <a:cs typeface="Times New Roman"/>
            </a:endParaRPr>
          </a:p>
          <a:p>
            <a:pPr marL="12700" marR="5715" algn="just">
              <a:lnSpc>
                <a:spcPct val="143800"/>
              </a:lnSpc>
            </a:pPr>
            <a:r>
              <a:rPr sz="1200" spc="-5" dirty="0">
                <a:solidFill>
                  <a:srgbClr val="323232"/>
                </a:solidFill>
                <a:latin typeface="Times New Roman"/>
                <a:cs typeface="Times New Roman"/>
              </a:rPr>
              <a:t>People are surprised </a:t>
            </a:r>
            <a:r>
              <a:rPr sz="1200" dirty="0">
                <a:solidFill>
                  <a:srgbClr val="323232"/>
                </a:solidFill>
                <a:latin typeface="Times New Roman"/>
                <a:cs typeface="Times New Roman"/>
              </a:rPr>
              <a:t>when they </a:t>
            </a:r>
            <a:r>
              <a:rPr sz="1200" spc="-5" dirty="0">
                <a:solidFill>
                  <a:srgbClr val="323232"/>
                </a:solidFill>
                <a:latin typeface="Times New Roman"/>
                <a:cs typeface="Times New Roman"/>
              </a:rPr>
              <a:t>hear that lawyers are expected to follow professional  ethics and that </a:t>
            </a:r>
            <a:r>
              <a:rPr sz="1200" spc="5" dirty="0">
                <a:solidFill>
                  <a:srgbClr val="323232"/>
                </a:solidFill>
                <a:latin typeface="Times New Roman"/>
                <a:cs typeface="Times New Roman"/>
              </a:rPr>
              <a:t>they </a:t>
            </a:r>
            <a:r>
              <a:rPr sz="1200" spc="-5" dirty="0">
                <a:solidFill>
                  <a:srgbClr val="323232"/>
                </a:solidFill>
                <a:latin typeface="Times New Roman"/>
                <a:cs typeface="Times New Roman"/>
              </a:rPr>
              <a:t>are accountable for </a:t>
            </a:r>
            <a:r>
              <a:rPr sz="1200" dirty="0">
                <a:solidFill>
                  <a:srgbClr val="323232"/>
                </a:solidFill>
                <a:latin typeface="Times New Roman"/>
                <a:cs typeface="Times New Roman"/>
              </a:rPr>
              <a:t>dishonest, </a:t>
            </a:r>
            <a:r>
              <a:rPr sz="1200" spc="-5" dirty="0">
                <a:solidFill>
                  <a:srgbClr val="323232"/>
                </a:solidFill>
                <a:latin typeface="Times New Roman"/>
                <a:cs typeface="Times New Roman"/>
              </a:rPr>
              <a:t>irresponsible and unprofessional  behavior. Further, most people do not know that lawyers in India can lose the license  to practice if </a:t>
            </a:r>
            <a:r>
              <a:rPr sz="1200" dirty="0">
                <a:solidFill>
                  <a:srgbClr val="323232"/>
                </a:solidFill>
                <a:latin typeface="Times New Roman"/>
                <a:cs typeface="Times New Roman"/>
              </a:rPr>
              <a:t>they </a:t>
            </a:r>
            <a:r>
              <a:rPr sz="1200" spc="-5" dirty="0">
                <a:solidFill>
                  <a:srgbClr val="323232"/>
                </a:solidFill>
                <a:latin typeface="Times New Roman"/>
                <a:cs typeface="Times New Roman"/>
              </a:rPr>
              <a:t>are </a:t>
            </a:r>
            <a:r>
              <a:rPr sz="1200" dirty="0">
                <a:solidFill>
                  <a:srgbClr val="323232"/>
                </a:solidFill>
                <a:latin typeface="Times New Roman"/>
                <a:cs typeface="Times New Roman"/>
              </a:rPr>
              <a:t>found </a:t>
            </a:r>
            <a:r>
              <a:rPr sz="1200" spc="-5" dirty="0">
                <a:solidFill>
                  <a:srgbClr val="323232"/>
                </a:solidFill>
                <a:latin typeface="Times New Roman"/>
                <a:cs typeface="Times New Roman"/>
              </a:rPr>
              <a:t>guilty of unethical practices that tarnish the dignity of  their profession. A </a:t>
            </a:r>
            <a:r>
              <a:rPr sz="1200" dirty="0">
                <a:solidFill>
                  <a:srgbClr val="323232"/>
                </a:solidFill>
                <a:latin typeface="Times New Roman"/>
                <a:cs typeface="Times New Roman"/>
              </a:rPr>
              <a:t>lawyer </a:t>
            </a:r>
            <a:r>
              <a:rPr sz="1200" spc="-5" dirty="0">
                <a:solidFill>
                  <a:srgbClr val="323232"/>
                </a:solidFill>
                <a:latin typeface="Times New Roman"/>
                <a:cs typeface="Times New Roman"/>
              </a:rPr>
              <a:t>must adhere to the professional norms, for fair dealing with  his client and to maintain the </a:t>
            </a:r>
            <a:r>
              <a:rPr sz="1200" dirty="0">
                <a:solidFill>
                  <a:srgbClr val="323232"/>
                </a:solidFill>
                <a:latin typeface="Times New Roman"/>
                <a:cs typeface="Times New Roman"/>
              </a:rPr>
              <a:t>dignity </a:t>
            </a:r>
            <a:r>
              <a:rPr sz="1200" spc="-5" dirty="0">
                <a:solidFill>
                  <a:srgbClr val="323232"/>
                </a:solidFill>
                <a:latin typeface="Times New Roman"/>
                <a:cs typeface="Times New Roman"/>
              </a:rPr>
              <a:t>of the </a:t>
            </a:r>
            <a:r>
              <a:rPr sz="1200" dirty="0">
                <a:solidFill>
                  <a:srgbClr val="323232"/>
                </a:solidFill>
                <a:latin typeface="Times New Roman"/>
                <a:cs typeface="Times New Roman"/>
              </a:rPr>
              <a:t>profession</a:t>
            </a:r>
            <a:endParaRPr sz="1200">
              <a:latin typeface="Times New Roman"/>
              <a:cs typeface="Times New Roman"/>
            </a:endParaRPr>
          </a:p>
          <a:p>
            <a:pPr>
              <a:lnSpc>
                <a:spcPct val="100000"/>
              </a:lnSpc>
            </a:pPr>
            <a:endParaRPr sz="1800">
              <a:latin typeface="Times New Roman"/>
              <a:cs typeface="Times New Roman"/>
            </a:endParaRPr>
          </a:p>
          <a:p>
            <a:pPr marL="12700" marR="5715" algn="just">
              <a:lnSpc>
                <a:spcPct val="143700"/>
              </a:lnSpc>
            </a:pPr>
            <a:r>
              <a:rPr sz="1200" spc="-5" dirty="0">
                <a:latin typeface="Times New Roman"/>
                <a:cs typeface="Times New Roman"/>
              </a:rPr>
              <a:t>The </a:t>
            </a:r>
            <a:r>
              <a:rPr sz="1200" spc="-10" dirty="0">
                <a:latin typeface="Times New Roman"/>
                <a:cs typeface="Times New Roman"/>
              </a:rPr>
              <a:t>Bar </a:t>
            </a:r>
            <a:r>
              <a:rPr sz="1200" spc="-5" dirty="0">
                <a:latin typeface="Times New Roman"/>
                <a:cs typeface="Times New Roman"/>
              </a:rPr>
              <a:t>Council of India is a statutory </a:t>
            </a:r>
            <a:r>
              <a:rPr sz="1200" dirty="0">
                <a:latin typeface="Times New Roman"/>
                <a:cs typeface="Times New Roman"/>
              </a:rPr>
              <a:t>body that </a:t>
            </a:r>
            <a:r>
              <a:rPr sz="1200" spc="-5" dirty="0">
                <a:latin typeface="Times New Roman"/>
                <a:cs typeface="Times New Roman"/>
              </a:rPr>
              <a:t>regulates and represents the </a:t>
            </a:r>
            <a:r>
              <a:rPr sz="1200" spc="-10" dirty="0">
                <a:latin typeface="Times New Roman"/>
                <a:cs typeface="Times New Roman"/>
              </a:rPr>
              <a:t>Indian  </a:t>
            </a:r>
            <a:r>
              <a:rPr sz="1200" spc="-5" dirty="0">
                <a:latin typeface="Times New Roman"/>
                <a:cs typeface="Times New Roman"/>
              </a:rPr>
              <a:t>bar. </a:t>
            </a:r>
            <a:r>
              <a:rPr sz="1200" spc="-15" dirty="0">
                <a:latin typeface="Times New Roman"/>
                <a:cs typeface="Times New Roman"/>
              </a:rPr>
              <a:t>It </a:t>
            </a:r>
            <a:r>
              <a:rPr sz="1200" dirty="0">
                <a:latin typeface="Times New Roman"/>
                <a:cs typeface="Times New Roman"/>
              </a:rPr>
              <a:t>was </a:t>
            </a:r>
            <a:r>
              <a:rPr sz="1200" spc="-5" dirty="0">
                <a:latin typeface="Times New Roman"/>
                <a:cs typeface="Times New Roman"/>
              </a:rPr>
              <a:t>created </a:t>
            </a:r>
            <a:r>
              <a:rPr sz="1200" spc="5" dirty="0">
                <a:latin typeface="Times New Roman"/>
                <a:cs typeface="Times New Roman"/>
              </a:rPr>
              <a:t>by </a:t>
            </a:r>
            <a:r>
              <a:rPr sz="1200" spc="-5" dirty="0">
                <a:latin typeface="Times New Roman"/>
                <a:cs typeface="Times New Roman"/>
              </a:rPr>
              <a:t>Parliament under the Advocates </a:t>
            </a:r>
            <a:r>
              <a:rPr sz="1200" dirty="0">
                <a:latin typeface="Times New Roman"/>
                <a:cs typeface="Times New Roman"/>
              </a:rPr>
              <a:t>Act, </a:t>
            </a:r>
            <a:r>
              <a:rPr sz="1200" spc="-5" dirty="0">
                <a:latin typeface="Times New Roman"/>
                <a:cs typeface="Times New Roman"/>
              </a:rPr>
              <a:t>1961. </a:t>
            </a:r>
            <a:r>
              <a:rPr sz="1200" spc="-15" dirty="0">
                <a:latin typeface="Times New Roman"/>
                <a:cs typeface="Times New Roman"/>
              </a:rPr>
              <a:t>It </a:t>
            </a:r>
            <a:r>
              <a:rPr sz="1200" spc="-5" dirty="0">
                <a:latin typeface="Times New Roman"/>
                <a:cs typeface="Times New Roman"/>
              </a:rPr>
              <a:t>prescribes  standards of professional conduct and etiquette </a:t>
            </a:r>
            <a:r>
              <a:rPr sz="1200" dirty="0">
                <a:latin typeface="Times New Roman"/>
                <a:cs typeface="Times New Roman"/>
              </a:rPr>
              <a:t>and </a:t>
            </a:r>
            <a:r>
              <a:rPr sz="1200" spc="-5" dirty="0">
                <a:latin typeface="Times New Roman"/>
                <a:cs typeface="Times New Roman"/>
              </a:rPr>
              <a:t>exercises </a:t>
            </a:r>
            <a:r>
              <a:rPr sz="1200" dirty="0">
                <a:latin typeface="Times New Roman"/>
                <a:cs typeface="Times New Roman"/>
              </a:rPr>
              <a:t>disciplinary </a:t>
            </a:r>
            <a:r>
              <a:rPr sz="1200" spc="-5" dirty="0">
                <a:latin typeface="Times New Roman"/>
                <a:cs typeface="Times New Roman"/>
              </a:rPr>
              <a:t>jurisdiction.  </a:t>
            </a:r>
            <a:r>
              <a:rPr sz="1200" spc="-15" dirty="0">
                <a:latin typeface="Times New Roman"/>
                <a:cs typeface="Times New Roman"/>
              </a:rPr>
              <a:t>It </a:t>
            </a:r>
            <a:r>
              <a:rPr sz="1200" spc="-5" dirty="0">
                <a:latin typeface="Times New Roman"/>
                <a:cs typeface="Times New Roman"/>
              </a:rPr>
              <a:t>sets standards for legal education and grants recognition to Universities</a:t>
            </a:r>
            <a:r>
              <a:rPr sz="1200" spc="125" dirty="0">
                <a:latin typeface="Times New Roman"/>
                <a:cs typeface="Times New Roman"/>
              </a:rPr>
              <a:t> </a:t>
            </a:r>
            <a:r>
              <a:rPr sz="1200" spc="-5" dirty="0">
                <a:latin typeface="Times New Roman"/>
                <a:cs typeface="Times New Roman"/>
              </a:rPr>
              <a:t>whose  degree in will serve as a qualification for students to enroll themselves as advocates  upon graduation.</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5</a:t>
            </a:fld>
            <a:endParaRPr spc="-5"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907" y="887988"/>
            <a:ext cx="5302885" cy="5772785"/>
          </a:xfrm>
          <a:prstGeom prst="rect">
            <a:avLst/>
          </a:prstGeom>
        </p:spPr>
        <p:txBody>
          <a:bodyPr vert="horz" wrap="square" lIns="0" tIns="12700" rIns="0" bIns="0" rtlCol="0">
            <a:spAutoFit/>
          </a:bodyPr>
          <a:lstStyle/>
          <a:p>
            <a:pPr algn="ctr">
              <a:lnSpc>
                <a:spcPct val="100000"/>
              </a:lnSpc>
              <a:spcBef>
                <a:spcPts val="100"/>
              </a:spcBef>
            </a:pPr>
            <a:r>
              <a:rPr sz="1400" b="1" u="heavy" spc="-5" dirty="0">
                <a:uFill>
                  <a:solidFill>
                    <a:srgbClr val="000000"/>
                  </a:solidFill>
                </a:uFill>
                <a:latin typeface="Times New Roman"/>
                <a:cs typeface="Times New Roman"/>
              </a:rPr>
              <a:t>PROFESSIONAL</a:t>
            </a:r>
            <a:r>
              <a:rPr sz="1400" b="1" u="heavy" spc="-10" dirty="0">
                <a:uFill>
                  <a:solidFill>
                    <a:srgbClr val="000000"/>
                  </a:solidFill>
                </a:uFill>
                <a:latin typeface="Times New Roman"/>
                <a:cs typeface="Times New Roman"/>
              </a:rPr>
              <a:t> </a:t>
            </a:r>
            <a:r>
              <a:rPr sz="1400" b="1" u="heavy" dirty="0">
                <a:uFill>
                  <a:solidFill>
                    <a:srgbClr val="000000"/>
                  </a:solidFill>
                </a:uFill>
                <a:latin typeface="Times New Roman"/>
                <a:cs typeface="Times New Roman"/>
              </a:rPr>
              <a:t>ETHICS</a:t>
            </a:r>
            <a:endParaRPr sz="1400">
              <a:latin typeface="Times New Roman"/>
              <a:cs typeface="Times New Roman"/>
            </a:endParaRPr>
          </a:p>
          <a:p>
            <a:pPr>
              <a:lnSpc>
                <a:spcPct val="100000"/>
              </a:lnSpc>
              <a:spcBef>
                <a:spcPts val="50"/>
              </a:spcBef>
            </a:pPr>
            <a:endParaRPr sz="1850">
              <a:latin typeface="Times New Roman"/>
              <a:cs typeface="Times New Roman"/>
            </a:endParaRPr>
          </a:p>
          <a:p>
            <a:pPr marL="12700" marR="5080" indent="34925" algn="just">
              <a:lnSpc>
                <a:spcPct val="143700"/>
              </a:lnSpc>
            </a:pPr>
            <a:r>
              <a:rPr sz="1200" spc="-5" dirty="0">
                <a:latin typeface="Times New Roman"/>
                <a:cs typeface="Times New Roman"/>
              </a:rPr>
              <a:t>Section 49(1)(c) of the Advocates </a:t>
            </a:r>
            <a:r>
              <a:rPr sz="1200" dirty="0">
                <a:latin typeface="Times New Roman"/>
                <a:cs typeface="Times New Roman"/>
              </a:rPr>
              <a:t>Act, </a:t>
            </a:r>
            <a:r>
              <a:rPr sz="1200" spc="-5" dirty="0">
                <a:latin typeface="Times New Roman"/>
                <a:cs typeface="Times New Roman"/>
              </a:rPr>
              <a:t>1961 empowers the Bar Council of India to  make rules so as to prescribe the standards of </a:t>
            </a:r>
            <a:r>
              <a:rPr sz="1200" dirty="0">
                <a:latin typeface="Times New Roman"/>
                <a:cs typeface="Times New Roman"/>
              </a:rPr>
              <a:t>professional </a:t>
            </a:r>
            <a:r>
              <a:rPr sz="1200" spc="-5" dirty="0">
                <a:latin typeface="Times New Roman"/>
                <a:cs typeface="Times New Roman"/>
              </a:rPr>
              <a:t>conduct and etiquette to </a:t>
            </a:r>
            <a:r>
              <a:rPr sz="1200" dirty="0">
                <a:latin typeface="Times New Roman"/>
                <a:cs typeface="Times New Roman"/>
              </a:rPr>
              <a:t>be  </a:t>
            </a:r>
            <a:r>
              <a:rPr sz="1200" spc="-5" dirty="0">
                <a:latin typeface="Times New Roman"/>
                <a:cs typeface="Times New Roman"/>
              </a:rPr>
              <a:t>observed </a:t>
            </a:r>
            <a:r>
              <a:rPr sz="1200" spc="5" dirty="0">
                <a:latin typeface="Times New Roman"/>
                <a:cs typeface="Times New Roman"/>
              </a:rPr>
              <a:t>by </a:t>
            </a:r>
            <a:r>
              <a:rPr sz="1200" spc="-5" dirty="0">
                <a:latin typeface="Times New Roman"/>
                <a:cs typeface="Times New Roman"/>
              </a:rPr>
              <a:t>the advocates. </a:t>
            </a:r>
            <a:r>
              <a:rPr sz="1200" spc="-20" dirty="0">
                <a:latin typeface="Times New Roman"/>
                <a:cs typeface="Times New Roman"/>
              </a:rPr>
              <a:t>It </a:t>
            </a:r>
            <a:r>
              <a:rPr sz="1200" spc="-5" dirty="0">
                <a:latin typeface="Times New Roman"/>
                <a:cs typeface="Times New Roman"/>
              </a:rPr>
              <a:t>has been made clear that such rules shall have </a:t>
            </a:r>
            <a:r>
              <a:rPr sz="1200" dirty="0">
                <a:latin typeface="Times New Roman"/>
                <a:cs typeface="Times New Roman"/>
              </a:rPr>
              <a:t>only  </a:t>
            </a:r>
            <a:r>
              <a:rPr sz="1200" spc="-5" dirty="0">
                <a:latin typeface="Times New Roman"/>
                <a:cs typeface="Times New Roman"/>
              </a:rPr>
              <a:t>when </a:t>
            </a:r>
            <a:r>
              <a:rPr sz="1200" dirty="0">
                <a:latin typeface="Times New Roman"/>
                <a:cs typeface="Times New Roman"/>
              </a:rPr>
              <a:t>they </a:t>
            </a:r>
            <a:r>
              <a:rPr sz="1200" spc="-5" dirty="0">
                <a:latin typeface="Times New Roman"/>
                <a:cs typeface="Times New Roman"/>
              </a:rPr>
              <a:t>are approved </a:t>
            </a:r>
            <a:r>
              <a:rPr sz="1200" dirty="0">
                <a:latin typeface="Times New Roman"/>
                <a:cs typeface="Times New Roman"/>
              </a:rPr>
              <a:t>by </a:t>
            </a:r>
            <a:r>
              <a:rPr sz="1200" spc="-5" dirty="0">
                <a:latin typeface="Times New Roman"/>
                <a:cs typeface="Times New Roman"/>
              </a:rPr>
              <a:t>the Chief </a:t>
            </a:r>
            <a:r>
              <a:rPr sz="1200" dirty="0">
                <a:latin typeface="Times New Roman"/>
                <a:cs typeface="Times New Roman"/>
              </a:rPr>
              <a:t>Justice </a:t>
            </a:r>
            <a:r>
              <a:rPr sz="1200" spc="-5" dirty="0">
                <a:latin typeface="Times New Roman"/>
                <a:cs typeface="Times New Roman"/>
              </a:rPr>
              <a:t>of India. </a:t>
            </a:r>
            <a:r>
              <a:rPr sz="1200" spc="-20" dirty="0">
                <a:latin typeface="Times New Roman"/>
                <a:cs typeface="Times New Roman"/>
              </a:rPr>
              <a:t>It </a:t>
            </a:r>
            <a:r>
              <a:rPr sz="1200" spc="-5" dirty="0">
                <a:latin typeface="Times New Roman"/>
                <a:cs typeface="Times New Roman"/>
              </a:rPr>
              <a:t>has been made clear that </a:t>
            </a:r>
            <a:r>
              <a:rPr sz="1200" dirty="0">
                <a:latin typeface="Times New Roman"/>
                <a:cs typeface="Times New Roman"/>
              </a:rPr>
              <a:t>any  </a:t>
            </a:r>
            <a:r>
              <a:rPr sz="1200" spc="-5" dirty="0">
                <a:latin typeface="Times New Roman"/>
                <a:cs typeface="Times New Roman"/>
              </a:rPr>
              <a:t>rules made in relation </a:t>
            </a:r>
            <a:r>
              <a:rPr sz="1200" spc="-10" dirty="0">
                <a:latin typeface="Times New Roman"/>
                <a:cs typeface="Times New Roman"/>
              </a:rPr>
              <a:t>to </a:t>
            </a:r>
            <a:r>
              <a:rPr sz="1200" spc="-5" dirty="0">
                <a:latin typeface="Times New Roman"/>
                <a:cs typeface="Times New Roman"/>
              </a:rPr>
              <a:t>the standards of professional conduct and etiquette to be  observed </a:t>
            </a:r>
            <a:r>
              <a:rPr sz="1200" spc="5" dirty="0">
                <a:latin typeface="Times New Roman"/>
                <a:cs typeface="Times New Roman"/>
              </a:rPr>
              <a:t>by </a:t>
            </a:r>
            <a:r>
              <a:rPr sz="1200" spc="-5" dirty="0">
                <a:latin typeface="Times New Roman"/>
                <a:cs typeface="Times New Roman"/>
              </a:rPr>
              <a:t>the advocates and in force </a:t>
            </a:r>
            <a:r>
              <a:rPr sz="1200" dirty="0">
                <a:latin typeface="Times New Roman"/>
                <a:cs typeface="Times New Roman"/>
              </a:rPr>
              <a:t>before </a:t>
            </a:r>
            <a:r>
              <a:rPr sz="1200" spc="-5" dirty="0">
                <a:latin typeface="Times New Roman"/>
                <a:cs typeface="Times New Roman"/>
              </a:rPr>
              <a:t>the commencement of the Advocates  (Amendment) Act, 1973, shall continue in force, </a:t>
            </a:r>
            <a:r>
              <a:rPr sz="1200" dirty="0">
                <a:latin typeface="Times New Roman"/>
                <a:cs typeface="Times New Roman"/>
              </a:rPr>
              <a:t>until </a:t>
            </a:r>
            <a:r>
              <a:rPr sz="1200" spc="-5" dirty="0">
                <a:latin typeface="Times New Roman"/>
                <a:cs typeface="Times New Roman"/>
              </a:rPr>
              <a:t>altered or repealed or amended  in accordance with the </a:t>
            </a:r>
            <a:r>
              <a:rPr sz="1200" dirty="0">
                <a:latin typeface="Times New Roman"/>
                <a:cs typeface="Times New Roman"/>
              </a:rPr>
              <a:t>provisions </a:t>
            </a:r>
            <a:r>
              <a:rPr sz="1200" spc="-5" dirty="0">
                <a:latin typeface="Times New Roman"/>
                <a:cs typeface="Times New Roman"/>
              </a:rPr>
              <a:t>of this</a:t>
            </a:r>
            <a:r>
              <a:rPr sz="1200" spc="20" dirty="0">
                <a:latin typeface="Times New Roman"/>
                <a:cs typeface="Times New Roman"/>
              </a:rPr>
              <a:t> </a:t>
            </a:r>
            <a:r>
              <a:rPr sz="1200" spc="-5" dirty="0">
                <a:latin typeface="Times New Roman"/>
                <a:cs typeface="Times New Roman"/>
              </a:rPr>
              <a:t>act.</a:t>
            </a:r>
            <a:endParaRPr sz="1200">
              <a:latin typeface="Times New Roman"/>
              <a:cs typeface="Times New Roman"/>
            </a:endParaRPr>
          </a:p>
          <a:p>
            <a:pPr>
              <a:lnSpc>
                <a:spcPct val="100000"/>
              </a:lnSpc>
              <a:spcBef>
                <a:spcPts val="55"/>
              </a:spcBef>
            </a:pPr>
            <a:endParaRPr sz="1750">
              <a:latin typeface="Times New Roman"/>
              <a:cs typeface="Times New Roman"/>
            </a:endParaRPr>
          </a:p>
          <a:p>
            <a:pPr marL="12700" marR="6350" algn="just">
              <a:lnSpc>
                <a:spcPct val="143900"/>
              </a:lnSpc>
            </a:pPr>
            <a:r>
              <a:rPr sz="1200" spc="-5" dirty="0">
                <a:latin typeface="Times New Roman"/>
                <a:cs typeface="Times New Roman"/>
              </a:rPr>
              <a:t>Chapter II of part </a:t>
            </a:r>
            <a:r>
              <a:rPr sz="1200" dirty="0">
                <a:latin typeface="Times New Roman"/>
                <a:cs typeface="Times New Roman"/>
              </a:rPr>
              <a:t>VI </a:t>
            </a:r>
            <a:r>
              <a:rPr sz="1200" spc="-5" dirty="0">
                <a:latin typeface="Times New Roman"/>
                <a:cs typeface="Times New Roman"/>
              </a:rPr>
              <a:t>of the rules framed </a:t>
            </a:r>
            <a:r>
              <a:rPr sz="1200" spc="5" dirty="0">
                <a:latin typeface="Times New Roman"/>
                <a:cs typeface="Times New Roman"/>
              </a:rPr>
              <a:t>by </a:t>
            </a:r>
            <a:r>
              <a:rPr sz="1200" spc="-5" dirty="0">
                <a:latin typeface="Times New Roman"/>
                <a:cs typeface="Times New Roman"/>
              </a:rPr>
              <a:t>the </a:t>
            </a:r>
            <a:r>
              <a:rPr sz="1200" spc="-10" dirty="0">
                <a:latin typeface="Times New Roman"/>
                <a:cs typeface="Times New Roman"/>
              </a:rPr>
              <a:t>Bar </a:t>
            </a:r>
            <a:r>
              <a:rPr sz="1200" spc="-5" dirty="0">
                <a:latin typeface="Times New Roman"/>
                <a:cs typeface="Times New Roman"/>
              </a:rPr>
              <a:t>Council of India deals with the  standards of professional conduct and etiquette. </a:t>
            </a:r>
            <a:r>
              <a:rPr sz="1200" spc="-15" dirty="0">
                <a:latin typeface="Times New Roman"/>
                <a:cs typeface="Times New Roman"/>
              </a:rPr>
              <a:t>It </a:t>
            </a:r>
            <a:r>
              <a:rPr sz="1200" spc="-5" dirty="0">
                <a:latin typeface="Times New Roman"/>
                <a:cs typeface="Times New Roman"/>
              </a:rPr>
              <a:t>contains several rules which </a:t>
            </a:r>
            <a:r>
              <a:rPr sz="1200" dirty="0">
                <a:latin typeface="Times New Roman"/>
                <a:cs typeface="Times New Roman"/>
              </a:rPr>
              <a:t>lay  </a:t>
            </a:r>
            <a:r>
              <a:rPr sz="1200" spc="-5" dirty="0">
                <a:latin typeface="Times New Roman"/>
                <a:cs typeface="Times New Roman"/>
              </a:rPr>
              <a:t>down the standards of professional conduct </a:t>
            </a:r>
            <a:r>
              <a:rPr sz="1200" dirty="0">
                <a:latin typeface="Times New Roman"/>
                <a:cs typeface="Times New Roman"/>
              </a:rPr>
              <a:t>and </a:t>
            </a:r>
            <a:r>
              <a:rPr sz="1200" spc="-5" dirty="0">
                <a:latin typeface="Times New Roman"/>
                <a:cs typeface="Times New Roman"/>
              </a:rPr>
              <a:t>etiquette. These rules </a:t>
            </a:r>
            <a:r>
              <a:rPr sz="1200" dirty="0">
                <a:latin typeface="Times New Roman"/>
                <a:cs typeface="Times New Roman"/>
              </a:rPr>
              <a:t>specify </a:t>
            </a:r>
            <a:r>
              <a:rPr sz="1200" spc="-5" dirty="0">
                <a:latin typeface="Times New Roman"/>
                <a:cs typeface="Times New Roman"/>
              </a:rPr>
              <a:t>the  duties of an advocate to </a:t>
            </a:r>
            <a:r>
              <a:rPr sz="1200" dirty="0">
                <a:latin typeface="Times New Roman"/>
                <a:cs typeface="Times New Roman"/>
              </a:rPr>
              <a:t>the </a:t>
            </a:r>
            <a:r>
              <a:rPr sz="1200" spc="-5" dirty="0">
                <a:latin typeface="Times New Roman"/>
                <a:cs typeface="Times New Roman"/>
              </a:rPr>
              <a:t>Court, client, </a:t>
            </a:r>
            <a:r>
              <a:rPr sz="1200" dirty="0">
                <a:latin typeface="Times New Roman"/>
                <a:cs typeface="Times New Roman"/>
              </a:rPr>
              <a:t>opponent </a:t>
            </a:r>
            <a:r>
              <a:rPr sz="1200" spc="-5" dirty="0">
                <a:latin typeface="Times New Roman"/>
                <a:cs typeface="Times New Roman"/>
              </a:rPr>
              <a:t>and colleagues,</a:t>
            </a:r>
            <a:r>
              <a:rPr sz="1200" spc="60" dirty="0">
                <a:latin typeface="Times New Roman"/>
                <a:cs typeface="Times New Roman"/>
              </a:rPr>
              <a:t> </a:t>
            </a:r>
            <a:r>
              <a:rPr sz="1200" spc="-5" dirty="0">
                <a:latin typeface="Times New Roman"/>
                <a:cs typeface="Times New Roman"/>
              </a:rPr>
              <a:t>etc.</a:t>
            </a:r>
            <a:endParaRPr sz="1200">
              <a:latin typeface="Times New Roman"/>
              <a:cs typeface="Times New Roman"/>
            </a:endParaRPr>
          </a:p>
          <a:p>
            <a:pPr>
              <a:lnSpc>
                <a:spcPct val="100000"/>
              </a:lnSpc>
              <a:spcBef>
                <a:spcPts val="5"/>
              </a:spcBef>
            </a:pPr>
            <a:endParaRPr sz="1800">
              <a:latin typeface="Times New Roman"/>
              <a:cs typeface="Times New Roman"/>
            </a:endParaRPr>
          </a:p>
          <a:p>
            <a:pPr marL="12700" marR="5080" algn="just">
              <a:lnSpc>
                <a:spcPct val="143300"/>
              </a:lnSpc>
            </a:pPr>
            <a:r>
              <a:rPr sz="1200" spc="-5" dirty="0">
                <a:latin typeface="Times New Roman"/>
                <a:cs typeface="Times New Roman"/>
              </a:rPr>
              <a:t>The rules mentioned in chapter II </a:t>
            </a:r>
            <a:r>
              <a:rPr sz="1200" dirty="0">
                <a:latin typeface="Times New Roman"/>
                <a:cs typeface="Times New Roman"/>
              </a:rPr>
              <a:t>of </a:t>
            </a:r>
            <a:r>
              <a:rPr sz="1200" spc="-5" dirty="0">
                <a:latin typeface="Times New Roman"/>
                <a:cs typeface="Times New Roman"/>
              </a:rPr>
              <a:t>part </a:t>
            </a:r>
            <a:r>
              <a:rPr sz="1200" spc="5" dirty="0">
                <a:latin typeface="Times New Roman"/>
                <a:cs typeface="Times New Roman"/>
              </a:rPr>
              <a:t>VI </a:t>
            </a:r>
            <a:r>
              <a:rPr sz="1200" spc="-5" dirty="0">
                <a:latin typeface="Times New Roman"/>
                <a:cs typeface="Times New Roman"/>
              </a:rPr>
              <a:t>of </a:t>
            </a:r>
            <a:r>
              <a:rPr sz="1200" dirty="0">
                <a:latin typeface="Times New Roman"/>
                <a:cs typeface="Times New Roman"/>
              </a:rPr>
              <a:t>the </a:t>
            </a:r>
            <a:r>
              <a:rPr sz="1200" spc="-5" dirty="0">
                <a:latin typeface="Times New Roman"/>
                <a:cs typeface="Times New Roman"/>
              </a:rPr>
              <a:t>rules of Bar Council </a:t>
            </a:r>
            <a:r>
              <a:rPr sz="1200" dirty="0">
                <a:latin typeface="Times New Roman"/>
                <a:cs typeface="Times New Roman"/>
              </a:rPr>
              <a:t>of </a:t>
            </a:r>
            <a:r>
              <a:rPr sz="1200" spc="-5" dirty="0">
                <a:latin typeface="Times New Roman"/>
                <a:cs typeface="Times New Roman"/>
              </a:rPr>
              <a:t>India </a:t>
            </a:r>
            <a:r>
              <a:rPr sz="1200" spc="5" dirty="0">
                <a:latin typeface="Times New Roman"/>
                <a:cs typeface="Times New Roman"/>
              </a:rPr>
              <a:t>may  </a:t>
            </a:r>
            <a:r>
              <a:rPr sz="1200" spc="-5" dirty="0">
                <a:latin typeface="Times New Roman"/>
                <a:cs typeface="Times New Roman"/>
              </a:rPr>
              <a:t>be discussed as</a:t>
            </a:r>
            <a:r>
              <a:rPr sz="1200" dirty="0">
                <a:latin typeface="Times New Roman"/>
                <a:cs typeface="Times New Roman"/>
              </a:rPr>
              <a:t> </a:t>
            </a:r>
            <a:r>
              <a:rPr sz="1200" spc="-5" dirty="0">
                <a:latin typeface="Times New Roman"/>
                <a:cs typeface="Times New Roman"/>
              </a:rPr>
              <a:t>follow-</a:t>
            </a:r>
            <a:endParaRPr sz="1200">
              <a:latin typeface="Times New Roman"/>
              <a:cs typeface="Times New Roman"/>
            </a:endParaRPr>
          </a:p>
          <a:p>
            <a:pPr>
              <a:lnSpc>
                <a:spcPct val="100000"/>
              </a:lnSpc>
            </a:pPr>
            <a:endParaRPr sz="1300">
              <a:latin typeface="Times New Roman"/>
              <a:cs typeface="Times New Roman"/>
            </a:endParaRPr>
          </a:p>
          <a:p>
            <a:pPr>
              <a:lnSpc>
                <a:spcPct val="100000"/>
              </a:lnSpc>
              <a:spcBef>
                <a:spcPts val="25"/>
              </a:spcBef>
            </a:pPr>
            <a:endParaRPr sz="1050">
              <a:latin typeface="Times New Roman"/>
              <a:cs typeface="Times New Roman"/>
            </a:endParaRPr>
          </a:p>
          <a:p>
            <a:pPr marL="126364">
              <a:lnSpc>
                <a:spcPct val="100000"/>
              </a:lnSpc>
            </a:pPr>
            <a:r>
              <a:rPr sz="1200" b="1" spc="-5" dirty="0">
                <a:latin typeface="Times New Roman"/>
                <a:cs typeface="Times New Roman"/>
              </a:rPr>
              <a:t>Duty </a:t>
            </a:r>
            <a:r>
              <a:rPr sz="1200" b="1" dirty="0">
                <a:latin typeface="Times New Roman"/>
                <a:cs typeface="Times New Roman"/>
              </a:rPr>
              <a:t>towards </a:t>
            </a:r>
            <a:r>
              <a:rPr sz="1200" b="1" spc="-5" dirty="0">
                <a:latin typeface="Times New Roman"/>
                <a:cs typeface="Times New Roman"/>
              </a:rPr>
              <a:t>court</a:t>
            </a:r>
            <a:endParaRPr sz="1200">
              <a:latin typeface="Times New Roman"/>
              <a:cs typeface="Times New Roman"/>
            </a:endParaRPr>
          </a:p>
          <a:p>
            <a:pPr>
              <a:lnSpc>
                <a:spcPct val="100000"/>
              </a:lnSpc>
            </a:pPr>
            <a:endParaRPr sz="1300">
              <a:latin typeface="Times New Roman"/>
              <a:cs typeface="Times New Roman"/>
            </a:endParaRPr>
          </a:p>
          <a:p>
            <a:pPr>
              <a:lnSpc>
                <a:spcPct val="100000"/>
              </a:lnSpc>
              <a:spcBef>
                <a:spcPts val="30"/>
              </a:spcBef>
            </a:pPr>
            <a:endParaRPr sz="1000">
              <a:latin typeface="Times New Roman"/>
              <a:cs typeface="Times New Roman"/>
            </a:endParaRPr>
          </a:p>
          <a:p>
            <a:pPr marL="12700" algn="just">
              <a:lnSpc>
                <a:spcPct val="100000"/>
              </a:lnSpc>
            </a:pPr>
            <a:r>
              <a:rPr sz="1200" spc="-5" dirty="0">
                <a:latin typeface="Times New Roman"/>
                <a:cs typeface="Times New Roman"/>
              </a:rPr>
              <a:t>The Bar Council of India has made certain rules so as to prescribe </a:t>
            </a:r>
            <a:r>
              <a:rPr sz="1200" dirty="0">
                <a:latin typeface="Times New Roman"/>
                <a:cs typeface="Times New Roman"/>
              </a:rPr>
              <a:t>duties </a:t>
            </a:r>
            <a:r>
              <a:rPr sz="1200" spc="-5" dirty="0">
                <a:latin typeface="Times New Roman"/>
                <a:cs typeface="Times New Roman"/>
              </a:rPr>
              <a:t>of</a:t>
            </a:r>
            <a:r>
              <a:rPr sz="1200" spc="-20" dirty="0">
                <a:latin typeface="Times New Roman"/>
                <a:cs typeface="Times New Roman"/>
              </a:rPr>
              <a:t> </a:t>
            </a:r>
            <a:r>
              <a:rPr sz="1200" spc="-5" dirty="0">
                <a:latin typeface="Times New Roman"/>
                <a:cs typeface="Times New Roman"/>
              </a:rPr>
              <a:t>an</a:t>
            </a:r>
            <a:endParaRPr sz="1200">
              <a:latin typeface="Times New Roman"/>
              <a:cs typeface="Times New Roman"/>
            </a:endParaRPr>
          </a:p>
        </p:txBody>
      </p:sp>
      <p:sp>
        <p:nvSpPr>
          <p:cNvPr id="3" name="object 3"/>
          <p:cNvSpPr txBox="1"/>
          <p:nvPr/>
        </p:nvSpPr>
        <p:spPr>
          <a:xfrm>
            <a:off x="1358907" y="6633465"/>
            <a:ext cx="609600" cy="553085"/>
          </a:xfrm>
          <a:prstGeom prst="rect">
            <a:avLst/>
          </a:prstGeom>
        </p:spPr>
        <p:txBody>
          <a:bodyPr vert="horz" wrap="square" lIns="0" tIns="93345" rIns="0" bIns="0" rtlCol="0">
            <a:spAutoFit/>
          </a:bodyPr>
          <a:lstStyle/>
          <a:p>
            <a:pPr marR="48895" algn="r">
              <a:lnSpc>
                <a:spcPct val="100000"/>
              </a:lnSpc>
              <a:spcBef>
                <a:spcPts val="735"/>
              </a:spcBef>
            </a:pPr>
            <a:r>
              <a:rPr sz="1200" spc="-10" dirty="0">
                <a:latin typeface="Times New Roman"/>
                <a:cs typeface="Times New Roman"/>
              </a:rPr>
              <a:t>a</a:t>
            </a:r>
            <a:r>
              <a:rPr sz="1200" spc="-5" dirty="0">
                <a:latin typeface="Times New Roman"/>
                <a:cs typeface="Times New Roman"/>
              </a:rPr>
              <a:t>dvo</a:t>
            </a:r>
            <a:r>
              <a:rPr sz="1200" spc="-10" dirty="0">
                <a:latin typeface="Times New Roman"/>
                <a:cs typeface="Times New Roman"/>
              </a:rPr>
              <a:t>ca</a:t>
            </a:r>
            <a:r>
              <a:rPr sz="1200" spc="-5" dirty="0">
                <a:latin typeface="Times New Roman"/>
                <a:cs typeface="Times New Roman"/>
              </a:rPr>
              <a:t>te</a:t>
            </a:r>
            <a:endParaRPr sz="1200">
              <a:latin typeface="Times New Roman"/>
              <a:cs typeface="Times New Roman"/>
            </a:endParaRPr>
          </a:p>
          <a:p>
            <a:pPr marR="5080" algn="r">
              <a:lnSpc>
                <a:spcPct val="100000"/>
              </a:lnSpc>
              <a:spcBef>
                <a:spcPts val="635"/>
              </a:spcBef>
            </a:pPr>
            <a:r>
              <a:rPr sz="1200" spc="-5" dirty="0">
                <a:latin typeface="Times New Roman"/>
                <a:cs typeface="Times New Roman"/>
              </a:rPr>
              <a:t>1)</a:t>
            </a:r>
            <a:endParaRPr sz="1200">
              <a:latin typeface="Times New Roman"/>
              <a:cs typeface="Times New Roman"/>
            </a:endParaRPr>
          </a:p>
        </p:txBody>
      </p:sp>
      <p:sp>
        <p:nvSpPr>
          <p:cNvPr id="4" name="object 4"/>
          <p:cNvSpPr txBox="1"/>
          <p:nvPr/>
        </p:nvSpPr>
        <p:spPr>
          <a:xfrm>
            <a:off x="1816104" y="6633465"/>
            <a:ext cx="4845050" cy="2918460"/>
          </a:xfrm>
          <a:prstGeom prst="rect">
            <a:avLst/>
          </a:prstGeom>
        </p:spPr>
        <p:txBody>
          <a:bodyPr vert="horz" wrap="square" lIns="0" tIns="93345" rIns="0" bIns="0" rtlCol="0">
            <a:spAutoFit/>
          </a:bodyPr>
          <a:lstStyle/>
          <a:p>
            <a:pPr marL="208915" algn="just">
              <a:lnSpc>
                <a:spcPct val="100000"/>
              </a:lnSpc>
              <a:spcBef>
                <a:spcPts val="735"/>
              </a:spcBef>
            </a:pPr>
            <a:r>
              <a:rPr sz="1200" spc="-5" dirty="0">
                <a:latin typeface="Times New Roman"/>
                <a:cs typeface="Times New Roman"/>
              </a:rPr>
              <a:t>to the court. Such duties </a:t>
            </a:r>
            <a:r>
              <a:rPr sz="1200" dirty="0">
                <a:latin typeface="Times New Roman"/>
                <a:cs typeface="Times New Roman"/>
              </a:rPr>
              <a:t>may be </a:t>
            </a:r>
            <a:r>
              <a:rPr sz="1200" spc="-5" dirty="0">
                <a:latin typeface="Times New Roman"/>
                <a:cs typeface="Times New Roman"/>
              </a:rPr>
              <a:t>explained as</a:t>
            </a:r>
            <a:r>
              <a:rPr sz="1200" spc="15" dirty="0">
                <a:latin typeface="Times New Roman"/>
                <a:cs typeface="Times New Roman"/>
              </a:rPr>
              <a:t> </a:t>
            </a:r>
            <a:r>
              <a:rPr sz="1200" spc="-5" dirty="0">
                <a:latin typeface="Times New Roman"/>
                <a:cs typeface="Times New Roman"/>
              </a:rPr>
              <a:t>follow-</a:t>
            </a:r>
            <a:endParaRPr sz="1200">
              <a:latin typeface="Times New Roman"/>
              <a:cs typeface="Times New Roman"/>
            </a:endParaRPr>
          </a:p>
          <a:p>
            <a:pPr marL="240665" marR="6985" algn="just">
              <a:lnSpc>
                <a:spcPct val="143700"/>
              </a:lnSpc>
              <a:spcBef>
                <a:spcPts val="5"/>
              </a:spcBef>
            </a:pPr>
            <a:r>
              <a:rPr sz="1200" spc="-5" dirty="0">
                <a:latin typeface="Times New Roman"/>
                <a:cs typeface="Times New Roman"/>
              </a:rPr>
              <a:t>During the presentation </a:t>
            </a:r>
            <a:r>
              <a:rPr sz="1200" dirty="0">
                <a:latin typeface="Times New Roman"/>
                <a:cs typeface="Times New Roman"/>
              </a:rPr>
              <a:t>the </a:t>
            </a:r>
            <a:r>
              <a:rPr sz="1200" spc="-5" dirty="0">
                <a:latin typeface="Times New Roman"/>
                <a:cs typeface="Times New Roman"/>
              </a:rPr>
              <a:t>case and while acting otherwise as an advocate  before </a:t>
            </a:r>
            <a:r>
              <a:rPr sz="1200" dirty="0">
                <a:latin typeface="Times New Roman"/>
                <a:cs typeface="Times New Roman"/>
              </a:rPr>
              <a:t>the </a:t>
            </a:r>
            <a:r>
              <a:rPr sz="1200" spc="-5" dirty="0">
                <a:latin typeface="Times New Roman"/>
                <a:cs typeface="Times New Roman"/>
              </a:rPr>
              <a:t>court it is required to conduct </a:t>
            </a:r>
            <a:r>
              <a:rPr sz="1200" dirty="0">
                <a:latin typeface="Times New Roman"/>
                <a:cs typeface="Times New Roman"/>
              </a:rPr>
              <a:t>himself </a:t>
            </a:r>
            <a:r>
              <a:rPr sz="1200" spc="-5" dirty="0">
                <a:latin typeface="Times New Roman"/>
                <a:cs typeface="Times New Roman"/>
              </a:rPr>
              <a:t>with dignity and self  respect. </a:t>
            </a:r>
            <a:r>
              <a:rPr sz="1200" spc="-15" dirty="0">
                <a:latin typeface="Times New Roman"/>
                <a:cs typeface="Times New Roman"/>
              </a:rPr>
              <a:t>It </a:t>
            </a:r>
            <a:r>
              <a:rPr sz="1200" spc="-5" dirty="0">
                <a:latin typeface="Times New Roman"/>
                <a:cs typeface="Times New Roman"/>
              </a:rPr>
              <a:t>is his </a:t>
            </a:r>
            <a:r>
              <a:rPr sz="1200" dirty="0">
                <a:latin typeface="Times New Roman"/>
                <a:cs typeface="Times New Roman"/>
              </a:rPr>
              <a:t>duty </a:t>
            </a:r>
            <a:r>
              <a:rPr sz="1200" spc="-5" dirty="0">
                <a:latin typeface="Times New Roman"/>
                <a:cs typeface="Times New Roman"/>
              </a:rPr>
              <a:t>to submit his grievances to the proper authority. The  rule empowers the advocate to make complaint against judicial officer but  it should be submitted to proper</a:t>
            </a:r>
            <a:r>
              <a:rPr sz="1200" dirty="0">
                <a:latin typeface="Times New Roman"/>
                <a:cs typeface="Times New Roman"/>
              </a:rPr>
              <a:t> </a:t>
            </a:r>
            <a:r>
              <a:rPr sz="1200" spc="-5" dirty="0">
                <a:latin typeface="Times New Roman"/>
                <a:cs typeface="Times New Roman"/>
              </a:rPr>
              <a:t>authority.</a:t>
            </a:r>
            <a:endParaRPr sz="1200">
              <a:latin typeface="Times New Roman"/>
              <a:cs typeface="Times New Roman"/>
            </a:endParaRPr>
          </a:p>
          <a:p>
            <a:pPr marL="240665" indent="-228600">
              <a:lnSpc>
                <a:spcPct val="100000"/>
              </a:lnSpc>
              <a:spcBef>
                <a:spcPts val="625"/>
              </a:spcBef>
              <a:buAutoNum type="arabicParenR" startAt="2"/>
              <a:tabLst>
                <a:tab pos="241300" algn="l"/>
              </a:tabLst>
            </a:pPr>
            <a:r>
              <a:rPr sz="1200" spc="-5" dirty="0">
                <a:latin typeface="Times New Roman"/>
                <a:cs typeface="Times New Roman"/>
              </a:rPr>
              <a:t>An</a:t>
            </a:r>
            <a:r>
              <a:rPr sz="1200" spc="145" dirty="0">
                <a:latin typeface="Times New Roman"/>
                <a:cs typeface="Times New Roman"/>
              </a:rPr>
              <a:t> </a:t>
            </a:r>
            <a:r>
              <a:rPr sz="1200" spc="-5" dirty="0">
                <a:latin typeface="Times New Roman"/>
                <a:cs typeface="Times New Roman"/>
              </a:rPr>
              <a:t>advocate</a:t>
            </a:r>
            <a:r>
              <a:rPr sz="1200" spc="145" dirty="0">
                <a:latin typeface="Times New Roman"/>
                <a:cs typeface="Times New Roman"/>
              </a:rPr>
              <a:t> </a:t>
            </a:r>
            <a:r>
              <a:rPr sz="1200" spc="-5" dirty="0">
                <a:latin typeface="Times New Roman"/>
                <a:cs typeface="Times New Roman"/>
              </a:rPr>
              <a:t>is</a:t>
            </a:r>
            <a:r>
              <a:rPr sz="1200" spc="155" dirty="0">
                <a:latin typeface="Times New Roman"/>
                <a:cs typeface="Times New Roman"/>
              </a:rPr>
              <a:t> </a:t>
            </a:r>
            <a:r>
              <a:rPr sz="1200" spc="-5" dirty="0">
                <a:latin typeface="Times New Roman"/>
                <a:cs typeface="Times New Roman"/>
              </a:rPr>
              <a:t>required</a:t>
            </a:r>
            <a:r>
              <a:rPr sz="1200" spc="165" dirty="0">
                <a:latin typeface="Times New Roman"/>
                <a:cs typeface="Times New Roman"/>
              </a:rPr>
              <a:t> </a:t>
            </a:r>
            <a:r>
              <a:rPr sz="1200" spc="-5" dirty="0">
                <a:latin typeface="Times New Roman"/>
                <a:cs typeface="Times New Roman"/>
              </a:rPr>
              <a:t>to</a:t>
            </a:r>
            <a:r>
              <a:rPr sz="1200" spc="150" dirty="0">
                <a:latin typeface="Times New Roman"/>
                <a:cs typeface="Times New Roman"/>
              </a:rPr>
              <a:t> </a:t>
            </a:r>
            <a:r>
              <a:rPr sz="1200" spc="-5" dirty="0">
                <a:latin typeface="Times New Roman"/>
                <a:cs typeface="Times New Roman"/>
              </a:rPr>
              <a:t>maintain</a:t>
            </a:r>
            <a:r>
              <a:rPr sz="1200" spc="150" dirty="0">
                <a:latin typeface="Times New Roman"/>
                <a:cs typeface="Times New Roman"/>
              </a:rPr>
              <a:t> </a:t>
            </a:r>
            <a:r>
              <a:rPr sz="1200" spc="-5" dirty="0">
                <a:latin typeface="Times New Roman"/>
                <a:cs typeface="Times New Roman"/>
              </a:rPr>
              <a:t>towards</a:t>
            </a:r>
            <a:r>
              <a:rPr sz="1200" spc="155" dirty="0">
                <a:latin typeface="Times New Roman"/>
                <a:cs typeface="Times New Roman"/>
              </a:rPr>
              <a:t> </a:t>
            </a:r>
            <a:r>
              <a:rPr sz="1200" spc="-5" dirty="0">
                <a:latin typeface="Times New Roman"/>
                <a:cs typeface="Times New Roman"/>
              </a:rPr>
              <a:t>the</a:t>
            </a:r>
            <a:r>
              <a:rPr sz="1200" spc="135" dirty="0">
                <a:latin typeface="Times New Roman"/>
                <a:cs typeface="Times New Roman"/>
              </a:rPr>
              <a:t> </a:t>
            </a:r>
            <a:r>
              <a:rPr sz="1200" spc="-5" dirty="0">
                <a:latin typeface="Times New Roman"/>
                <a:cs typeface="Times New Roman"/>
              </a:rPr>
              <a:t>court</a:t>
            </a:r>
            <a:r>
              <a:rPr sz="1200" spc="155" dirty="0">
                <a:latin typeface="Times New Roman"/>
                <a:cs typeface="Times New Roman"/>
              </a:rPr>
              <a:t> </a:t>
            </a:r>
            <a:r>
              <a:rPr sz="1200" spc="-5" dirty="0">
                <a:latin typeface="Times New Roman"/>
                <a:cs typeface="Times New Roman"/>
              </a:rPr>
              <a:t>respectful</a:t>
            </a:r>
            <a:r>
              <a:rPr sz="1200" spc="155" dirty="0">
                <a:latin typeface="Times New Roman"/>
                <a:cs typeface="Times New Roman"/>
              </a:rPr>
              <a:t> </a:t>
            </a:r>
            <a:r>
              <a:rPr sz="1200" spc="-5" dirty="0">
                <a:latin typeface="Times New Roman"/>
                <a:cs typeface="Times New Roman"/>
              </a:rPr>
              <a:t>attitude</a:t>
            </a:r>
            <a:endParaRPr sz="1200">
              <a:latin typeface="Times New Roman"/>
              <a:cs typeface="Times New Roman"/>
            </a:endParaRPr>
          </a:p>
          <a:p>
            <a:pPr marL="240665" marR="5715">
              <a:lnSpc>
                <a:spcPct val="143300"/>
              </a:lnSpc>
              <a:spcBef>
                <a:spcPts val="15"/>
              </a:spcBef>
            </a:pPr>
            <a:r>
              <a:rPr sz="1200" spc="-5" dirty="0">
                <a:latin typeface="Times New Roman"/>
                <a:cs typeface="Times New Roman"/>
              </a:rPr>
              <a:t>bearing in mind that the dignity of judicial </a:t>
            </a:r>
            <a:r>
              <a:rPr sz="1200" dirty="0">
                <a:latin typeface="Times New Roman"/>
                <a:cs typeface="Times New Roman"/>
              </a:rPr>
              <a:t>office </a:t>
            </a:r>
            <a:r>
              <a:rPr sz="1200" spc="-5" dirty="0">
                <a:latin typeface="Times New Roman"/>
                <a:cs typeface="Times New Roman"/>
              </a:rPr>
              <a:t>is essential for survival  of free</a:t>
            </a:r>
            <a:r>
              <a:rPr sz="1200" spc="-10" dirty="0">
                <a:latin typeface="Times New Roman"/>
                <a:cs typeface="Times New Roman"/>
              </a:rPr>
              <a:t> </a:t>
            </a:r>
            <a:r>
              <a:rPr sz="1200" spc="-5" dirty="0">
                <a:latin typeface="Times New Roman"/>
                <a:cs typeface="Times New Roman"/>
              </a:rPr>
              <a:t>community.</a:t>
            </a:r>
            <a:endParaRPr sz="1200">
              <a:latin typeface="Times New Roman"/>
              <a:cs typeface="Times New Roman"/>
            </a:endParaRPr>
          </a:p>
          <a:p>
            <a:pPr marL="241300" marR="5080" indent="-228600">
              <a:lnSpc>
                <a:spcPct val="143300"/>
              </a:lnSpc>
              <a:spcBef>
                <a:spcPts val="10"/>
              </a:spcBef>
              <a:buAutoNum type="arabicParenR" startAt="3"/>
              <a:tabLst>
                <a:tab pos="241300" algn="l"/>
              </a:tabLst>
            </a:pPr>
            <a:r>
              <a:rPr sz="1200" spc="-5" dirty="0">
                <a:latin typeface="Times New Roman"/>
                <a:cs typeface="Times New Roman"/>
              </a:rPr>
              <a:t>Rule has </a:t>
            </a:r>
            <a:r>
              <a:rPr sz="1200" dirty="0">
                <a:latin typeface="Times New Roman"/>
                <a:cs typeface="Times New Roman"/>
              </a:rPr>
              <a:t>made </a:t>
            </a:r>
            <a:r>
              <a:rPr sz="1200" spc="-5" dirty="0">
                <a:latin typeface="Times New Roman"/>
                <a:cs typeface="Times New Roman"/>
              </a:rPr>
              <a:t>it clear that no advocate shall influence the decision of the  court </a:t>
            </a:r>
            <a:r>
              <a:rPr sz="1200" dirty="0">
                <a:latin typeface="Times New Roman"/>
                <a:cs typeface="Times New Roman"/>
              </a:rPr>
              <a:t>by any </a:t>
            </a:r>
            <a:r>
              <a:rPr sz="1200" spc="-5" dirty="0">
                <a:latin typeface="Times New Roman"/>
                <a:cs typeface="Times New Roman"/>
              </a:rPr>
              <a:t>illegal means.</a:t>
            </a:r>
            <a:r>
              <a:rPr sz="1200" spc="100" dirty="0">
                <a:latin typeface="Times New Roman"/>
                <a:cs typeface="Times New Roman"/>
              </a:rPr>
              <a:t> </a:t>
            </a:r>
            <a:r>
              <a:rPr sz="1200" spc="-20" dirty="0">
                <a:latin typeface="Times New Roman"/>
                <a:cs typeface="Times New Roman"/>
              </a:rPr>
              <a:t>It </a:t>
            </a:r>
            <a:r>
              <a:rPr sz="1200" spc="-5" dirty="0">
                <a:latin typeface="Times New Roman"/>
                <a:cs typeface="Times New Roman"/>
              </a:rPr>
              <a:t>prohibits the private communication with the</a:t>
            </a:r>
            <a:endParaRPr sz="1200">
              <a:latin typeface="Times New Roman"/>
              <a:cs typeface="Times New Roman"/>
            </a:endParaRPr>
          </a:p>
        </p:txBody>
      </p:sp>
      <p:sp>
        <p:nvSpPr>
          <p:cNvPr id="5" name="object 5"/>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6" name="object 6"/>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7" name="object 7"/>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8" name="object 8"/>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9" name="object 9"/>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10" name="object 10"/>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11" name="object 11"/>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2" name="object 12"/>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3" name="object 13"/>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4" name="object 14"/>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5" name="object 15"/>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8" name="object 18"/>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9" name="object 19"/>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0" name="object 20"/>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1" name="object 21"/>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2" name="object 22"/>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3" name="object 23"/>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4" name="object 24"/>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5" name="object 25"/>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6" name="object 26"/>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7" name="object 27"/>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6</a:t>
            </a:fld>
            <a:endParaRPr spc="-5"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58908" y="808737"/>
            <a:ext cx="5301615" cy="8700135"/>
          </a:xfrm>
          <a:prstGeom prst="rect">
            <a:avLst/>
          </a:prstGeom>
        </p:spPr>
        <p:txBody>
          <a:bodyPr vert="horz" wrap="square" lIns="0" tIns="12700" rIns="0" bIns="0" rtlCol="0">
            <a:spAutoFit/>
          </a:bodyPr>
          <a:lstStyle/>
          <a:p>
            <a:pPr marL="697865" marR="5715" algn="just">
              <a:lnSpc>
                <a:spcPct val="143300"/>
              </a:lnSpc>
              <a:spcBef>
                <a:spcPts val="100"/>
              </a:spcBef>
            </a:pPr>
            <a:r>
              <a:rPr sz="1200" spc="-5" dirty="0">
                <a:latin typeface="Times New Roman"/>
                <a:cs typeface="Times New Roman"/>
              </a:rPr>
              <a:t>judge relating to </a:t>
            </a:r>
            <a:r>
              <a:rPr sz="1200" dirty="0">
                <a:latin typeface="Times New Roman"/>
                <a:cs typeface="Times New Roman"/>
              </a:rPr>
              <a:t>pending </a:t>
            </a:r>
            <a:r>
              <a:rPr sz="1200" spc="-5" dirty="0">
                <a:latin typeface="Times New Roman"/>
                <a:cs typeface="Times New Roman"/>
              </a:rPr>
              <a:t>case. </a:t>
            </a:r>
            <a:r>
              <a:rPr sz="1200" spc="-15" dirty="0">
                <a:latin typeface="Times New Roman"/>
                <a:cs typeface="Times New Roman"/>
              </a:rPr>
              <a:t>If </a:t>
            </a:r>
            <a:r>
              <a:rPr sz="1200" dirty="0">
                <a:latin typeface="Times New Roman"/>
                <a:cs typeface="Times New Roman"/>
              </a:rPr>
              <a:t>any </a:t>
            </a:r>
            <a:r>
              <a:rPr sz="1200" spc="-5" dirty="0">
                <a:latin typeface="Times New Roman"/>
                <a:cs typeface="Times New Roman"/>
              </a:rPr>
              <a:t>advocate attempt to influence the  decision of court </a:t>
            </a:r>
            <a:r>
              <a:rPr sz="1200" spc="5" dirty="0">
                <a:latin typeface="Times New Roman"/>
                <a:cs typeface="Times New Roman"/>
              </a:rPr>
              <a:t>by </a:t>
            </a:r>
            <a:r>
              <a:rPr sz="1200" spc="-5" dirty="0">
                <a:latin typeface="Times New Roman"/>
                <a:cs typeface="Times New Roman"/>
              </a:rPr>
              <a:t>illegal means then it </a:t>
            </a:r>
            <a:r>
              <a:rPr sz="1200" dirty="0">
                <a:latin typeface="Times New Roman"/>
                <a:cs typeface="Times New Roman"/>
              </a:rPr>
              <a:t>may amount </a:t>
            </a:r>
            <a:r>
              <a:rPr sz="1200" spc="-5" dirty="0">
                <a:latin typeface="Times New Roman"/>
                <a:cs typeface="Times New Roman"/>
              </a:rPr>
              <a:t>to</a:t>
            </a:r>
            <a:r>
              <a:rPr sz="1200" spc="25" dirty="0">
                <a:latin typeface="Times New Roman"/>
                <a:cs typeface="Times New Roman"/>
              </a:rPr>
              <a:t> </a:t>
            </a:r>
            <a:r>
              <a:rPr sz="1200" spc="-5" dirty="0">
                <a:latin typeface="Times New Roman"/>
                <a:cs typeface="Times New Roman"/>
              </a:rPr>
              <a:t>misconduct.</a:t>
            </a:r>
            <a:endParaRPr sz="1200">
              <a:latin typeface="Times New Roman"/>
              <a:cs typeface="Times New Roman"/>
            </a:endParaRPr>
          </a:p>
          <a:p>
            <a:pPr marL="697865" marR="8255" indent="-228600" algn="just">
              <a:lnSpc>
                <a:spcPct val="143800"/>
              </a:lnSpc>
              <a:spcBef>
                <a:spcPts val="5"/>
              </a:spcBef>
              <a:buAutoNum type="arabicParenR" startAt="4"/>
              <a:tabLst>
                <a:tab pos="698500" algn="l"/>
              </a:tabLst>
            </a:pPr>
            <a:r>
              <a:rPr sz="1200" spc="-5" dirty="0">
                <a:latin typeface="Times New Roman"/>
                <a:cs typeface="Times New Roman"/>
              </a:rPr>
              <a:t>The rule requires the advocate to </a:t>
            </a:r>
            <a:r>
              <a:rPr sz="1200" dirty="0">
                <a:latin typeface="Times New Roman"/>
                <a:cs typeface="Times New Roman"/>
              </a:rPr>
              <a:t>use </a:t>
            </a:r>
            <a:r>
              <a:rPr sz="1200" spc="-5" dirty="0">
                <a:latin typeface="Times New Roman"/>
                <a:cs typeface="Times New Roman"/>
              </a:rPr>
              <a:t>his best effort to restrain and prevent  his client from resorting to sharp or unfair </a:t>
            </a:r>
            <a:r>
              <a:rPr sz="1200" dirty="0">
                <a:latin typeface="Times New Roman"/>
                <a:cs typeface="Times New Roman"/>
              </a:rPr>
              <a:t>practice </a:t>
            </a:r>
            <a:r>
              <a:rPr sz="1200" spc="-5" dirty="0">
                <a:latin typeface="Times New Roman"/>
                <a:cs typeface="Times New Roman"/>
              </a:rPr>
              <a:t>opposite from council  or parties which the advocate himself ought not to</a:t>
            </a:r>
            <a:r>
              <a:rPr sz="1200" spc="40" dirty="0">
                <a:latin typeface="Times New Roman"/>
                <a:cs typeface="Times New Roman"/>
              </a:rPr>
              <a:t> </a:t>
            </a:r>
            <a:r>
              <a:rPr sz="1200" spc="-5" dirty="0">
                <a:latin typeface="Times New Roman"/>
                <a:cs typeface="Times New Roman"/>
              </a:rPr>
              <a:t>do.</a:t>
            </a:r>
            <a:endParaRPr sz="1200">
              <a:latin typeface="Times New Roman"/>
              <a:cs typeface="Times New Roman"/>
            </a:endParaRPr>
          </a:p>
          <a:p>
            <a:pPr marL="697865" marR="7620" indent="-228600" algn="just">
              <a:lnSpc>
                <a:spcPts val="2080"/>
              </a:lnSpc>
              <a:spcBef>
                <a:spcPts val="160"/>
              </a:spcBef>
              <a:buAutoNum type="arabicParenR" startAt="4"/>
              <a:tabLst>
                <a:tab pos="698500" algn="l"/>
              </a:tabLst>
            </a:pPr>
            <a:r>
              <a:rPr sz="1200" spc="-5" dirty="0">
                <a:latin typeface="Times New Roman"/>
                <a:cs typeface="Times New Roman"/>
              </a:rPr>
              <a:t>An advocate shall </a:t>
            </a:r>
            <a:r>
              <a:rPr sz="1200" dirty="0">
                <a:latin typeface="Times New Roman"/>
                <a:cs typeface="Times New Roman"/>
              </a:rPr>
              <a:t>appear </a:t>
            </a:r>
            <a:r>
              <a:rPr sz="1200" spc="-5" dirty="0">
                <a:latin typeface="Times New Roman"/>
                <a:cs typeface="Times New Roman"/>
              </a:rPr>
              <a:t>in court at all times </a:t>
            </a:r>
            <a:r>
              <a:rPr sz="1200" dirty="0">
                <a:latin typeface="Times New Roman"/>
                <a:cs typeface="Times New Roman"/>
              </a:rPr>
              <a:t>only </a:t>
            </a:r>
            <a:r>
              <a:rPr sz="1200" spc="-5" dirty="0">
                <a:latin typeface="Times New Roman"/>
                <a:cs typeface="Times New Roman"/>
              </a:rPr>
              <a:t>in the prescribe dress  and his appearance shall always be</a:t>
            </a:r>
            <a:r>
              <a:rPr sz="1200" spc="25" dirty="0">
                <a:latin typeface="Times New Roman"/>
                <a:cs typeface="Times New Roman"/>
              </a:rPr>
              <a:t> </a:t>
            </a:r>
            <a:r>
              <a:rPr sz="1200" spc="-5" dirty="0">
                <a:latin typeface="Times New Roman"/>
                <a:cs typeface="Times New Roman"/>
              </a:rPr>
              <a:t>presentable.</a:t>
            </a:r>
            <a:endParaRPr sz="1200">
              <a:latin typeface="Times New Roman"/>
              <a:cs typeface="Times New Roman"/>
            </a:endParaRPr>
          </a:p>
          <a:p>
            <a:pPr marL="698500" indent="-229235" algn="just">
              <a:lnSpc>
                <a:spcPct val="100000"/>
              </a:lnSpc>
              <a:spcBef>
                <a:spcPts val="445"/>
              </a:spcBef>
              <a:buAutoNum type="arabicParenR" startAt="4"/>
              <a:tabLst>
                <a:tab pos="698500" algn="l"/>
              </a:tabLst>
            </a:pPr>
            <a:r>
              <a:rPr sz="1200" spc="-5" dirty="0">
                <a:latin typeface="Times New Roman"/>
                <a:cs typeface="Times New Roman"/>
              </a:rPr>
              <a:t>An</a:t>
            </a:r>
            <a:r>
              <a:rPr sz="1200" spc="105" dirty="0">
                <a:latin typeface="Times New Roman"/>
                <a:cs typeface="Times New Roman"/>
              </a:rPr>
              <a:t> </a:t>
            </a:r>
            <a:r>
              <a:rPr sz="1200" spc="-5" dirty="0">
                <a:latin typeface="Times New Roman"/>
                <a:cs typeface="Times New Roman"/>
              </a:rPr>
              <a:t>advocate</a:t>
            </a:r>
            <a:r>
              <a:rPr sz="1200" spc="100" dirty="0">
                <a:latin typeface="Times New Roman"/>
                <a:cs typeface="Times New Roman"/>
              </a:rPr>
              <a:t> </a:t>
            </a:r>
            <a:r>
              <a:rPr sz="1200" spc="-5" dirty="0">
                <a:latin typeface="Times New Roman"/>
                <a:cs typeface="Times New Roman"/>
              </a:rPr>
              <a:t>shall</a:t>
            </a:r>
            <a:r>
              <a:rPr sz="1200" spc="110" dirty="0">
                <a:latin typeface="Times New Roman"/>
                <a:cs typeface="Times New Roman"/>
              </a:rPr>
              <a:t> </a:t>
            </a:r>
            <a:r>
              <a:rPr sz="1200" spc="-5" dirty="0">
                <a:latin typeface="Times New Roman"/>
                <a:cs typeface="Times New Roman"/>
              </a:rPr>
              <a:t>not</a:t>
            </a:r>
            <a:r>
              <a:rPr sz="1200" spc="105" dirty="0">
                <a:latin typeface="Times New Roman"/>
                <a:cs typeface="Times New Roman"/>
              </a:rPr>
              <a:t> </a:t>
            </a:r>
            <a:r>
              <a:rPr sz="1200" spc="-5" dirty="0">
                <a:latin typeface="Times New Roman"/>
                <a:cs typeface="Times New Roman"/>
              </a:rPr>
              <a:t>enter</a:t>
            </a:r>
            <a:r>
              <a:rPr sz="1200" spc="100" dirty="0">
                <a:latin typeface="Times New Roman"/>
                <a:cs typeface="Times New Roman"/>
              </a:rPr>
              <a:t> </a:t>
            </a:r>
            <a:r>
              <a:rPr sz="1200" spc="-5" dirty="0">
                <a:latin typeface="Times New Roman"/>
                <a:cs typeface="Times New Roman"/>
              </a:rPr>
              <a:t>appearance</a:t>
            </a:r>
            <a:r>
              <a:rPr sz="1200" spc="105" dirty="0">
                <a:latin typeface="Times New Roman"/>
                <a:cs typeface="Times New Roman"/>
              </a:rPr>
              <a:t> </a:t>
            </a:r>
            <a:r>
              <a:rPr sz="1200" spc="-5" dirty="0">
                <a:latin typeface="Times New Roman"/>
                <a:cs typeface="Times New Roman"/>
              </a:rPr>
              <a:t>act,</a:t>
            </a:r>
            <a:r>
              <a:rPr sz="1200" spc="105" dirty="0">
                <a:latin typeface="Times New Roman"/>
                <a:cs typeface="Times New Roman"/>
              </a:rPr>
              <a:t> </a:t>
            </a:r>
            <a:r>
              <a:rPr sz="1200" spc="-5" dirty="0">
                <a:latin typeface="Times New Roman"/>
                <a:cs typeface="Times New Roman"/>
              </a:rPr>
              <a:t>plead,</a:t>
            </a:r>
            <a:r>
              <a:rPr sz="1200" spc="110" dirty="0">
                <a:latin typeface="Times New Roman"/>
                <a:cs typeface="Times New Roman"/>
              </a:rPr>
              <a:t> </a:t>
            </a:r>
            <a:r>
              <a:rPr sz="1200" spc="-5" dirty="0">
                <a:latin typeface="Times New Roman"/>
                <a:cs typeface="Times New Roman"/>
              </a:rPr>
              <a:t>or</a:t>
            </a:r>
            <a:r>
              <a:rPr sz="1200" spc="105" dirty="0">
                <a:latin typeface="Times New Roman"/>
                <a:cs typeface="Times New Roman"/>
              </a:rPr>
              <a:t> </a:t>
            </a:r>
            <a:r>
              <a:rPr sz="1200" spc="-5" dirty="0">
                <a:latin typeface="Times New Roman"/>
                <a:cs typeface="Times New Roman"/>
              </a:rPr>
              <a:t>practice</a:t>
            </a:r>
            <a:r>
              <a:rPr sz="1200" spc="100" dirty="0">
                <a:latin typeface="Times New Roman"/>
                <a:cs typeface="Times New Roman"/>
              </a:rPr>
              <a:t> </a:t>
            </a:r>
            <a:r>
              <a:rPr sz="1200" spc="-5" dirty="0">
                <a:latin typeface="Times New Roman"/>
                <a:cs typeface="Times New Roman"/>
              </a:rPr>
              <a:t>in</a:t>
            </a:r>
            <a:r>
              <a:rPr sz="1200" spc="105" dirty="0">
                <a:latin typeface="Times New Roman"/>
                <a:cs typeface="Times New Roman"/>
              </a:rPr>
              <a:t> </a:t>
            </a:r>
            <a:r>
              <a:rPr sz="1200" dirty="0">
                <a:latin typeface="Times New Roman"/>
                <a:cs typeface="Times New Roman"/>
              </a:rPr>
              <a:t>any</a:t>
            </a:r>
            <a:r>
              <a:rPr sz="1200" spc="85" dirty="0">
                <a:latin typeface="Times New Roman"/>
                <a:cs typeface="Times New Roman"/>
              </a:rPr>
              <a:t> </a:t>
            </a:r>
            <a:r>
              <a:rPr sz="1200" dirty="0">
                <a:latin typeface="Times New Roman"/>
                <a:cs typeface="Times New Roman"/>
              </a:rPr>
              <a:t>way</a:t>
            </a:r>
            <a:endParaRPr sz="1200">
              <a:latin typeface="Times New Roman"/>
              <a:cs typeface="Times New Roman"/>
            </a:endParaRPr>
          </a:p>
          <a:p>
            <a:pPr marL="697865" marR="5715" algn="just">
              <a:lnSpc>
                <a:spcPct val="143700"/>
              </a:lnSpc>
              <a:spcBef>
                <a:spcPts val="5"/>
              </a:spcBef>
            </a:pPr>
            <a:r>
              <a:rPr sz="1200" spc="-5" dirty="0">
                <a:latin typeface="Times New Roman"/>
                <a:cs typeface="Times New Roman"/>
              </a:rPr>
              <a:t>before a court, tribunal, or authority mentioned in section 30 of the  Advocates Act, 1961 </a:t>
            </a:r>
            <a:r>
              <a:rPr sz="1200" dirty="0">
                <a:latin typeface="Times New Roman"/>
                <a:cs typeface="Times New Roman"/>
              </a:rPr>
              <a:t>if </a:t>
            </a:r>
            <a:r>
              <a:rPr sz="1200" spc="-5" dirty="0">
                <a:latin typeface="Times New Roman"/>
                <a:cs typeface="Times New Roman"/>
              </a:rPr>
              <a:t>the sole or </a:t>
            </a:r>
            <a:r>
              <a:rPr sz="1200" dirty="0">
                <a:latin typeface="Times New Roman"/>
                <a:cs typeface="Times New Roman"/>
              </a:rPr>
              <a:t>any </a:t>
            </a:r>
            <a:r>
              <a:rPr sz="1200" spc="-5" dirty="0">
                <a:latin typeface="Times New Roman"/>
                <a:cs typeface="Times New Roman"/>
              </a:rPr>
              <a:t>member thereof is related to the  advocate as father, nephew, grandfather, son, grandson, uncle, brother,  first cousin, husband, mother, wife, daughter, sister, niece, sister-in-law,  mother-in-law, and</a:t>
            </a:r>
            <a:r>
              <a:rPr sz="1200" spc="10" dirty="0">
                <a:latin typeface="Times New Roman"/>
                <a:cs typeface="Times New Roman"/>
              </a:rPr>
              <a:t> </a:t>
            </a:r>
            <a:r>
              <a:rPr sz="1200" spc="-5" dirty="0">
                <a:latin typeface="Times New Roman"/>
                <a:cs typeface="Times New Roman"/>
              </a:rPr>
              <a:t>father-in-law.</a:t>
            </a:r>
            <a:endParaRPr sz="1200">
              <a:latin typeface="Times New Roman"/>
              <a:cs typeface="Times New Roman"/>
            </a:endParaRPr>
          </a:p>
          <a:p>
            <a:pPr marL="697865" indent="-228600" algn="just">
              <a:lnSpc>
                <a:spcPct val="100000"/>
              </a:lnSpc>
              <a:spcBef>
                <a:spcPts val="625"/>
              </a:spcBef>
              <a:buAutoNum type="arabicParenR" startAt="7"/>
              <a:tabLst>
                <a:tab pos="698500" algn="l"/>
              </a:tabLst>
            </a:pPr>
            <a:r>
              <a:rPr sz="1200" spc="-5" dirty="0">
                <a:latin typeface="Times New Roman"/>
                <a:cs typeface="Times New Roman"/>
              </a:rPr>
              <a:t>The</a:t>
            </a:r>
            <a:r>
              <a:rPr sz="1200" spc="60" dirty="0">
                <a:latin typeface="Times New Roman"/>
                <a:cs typeface="Times New Roman"/>
              </a:rPr>
              <a:t> </a:t>
            </a:r>
            <a:r>
              <a:rPr sz="1200" spc="-5" dirty="0">
                <a:latin typeface="Times New Roman"/>
                <a:cs typeface="Times New Roman"/>
              </a:rPr>
              <a:t>rule</a:t>
            </a:r>
            <a:r>
              <a:rPr sz="1200" spc="60" dirty="0">
                <a:latin typeface="Times New Roman"/>
                <a:cs typeface="Times New Roman"/>
              </a:rPr>
              <a:t> </a:t>
            </a:r>
            <a:r>
              <a:rPr sz="1200" spc="-5" dirty="0">
                <a:latin typeface="Times New Roman"/>
                <a:cs typeface="Times New Roman"/>
              </a:rPr>
              <a:t>requires</a:t>
            </a:r>
            <a:r>
              <a:rPr sz="1200" spc="70" dirty="0">
                <a:latin typeface="Times New Roman"/>
                <a:cs typeface="Times New Roman"/>
              </a:rPr>
              <a:t> </a:t>
            </a:r>
            <a:r>
              <a:rPr sz="1200" spc="-5" dirty="0">
                <a:latin typeface="Times New Roman"/>
                <a:cs typeface="Times New Roman"/>
              </a:rPr>
              <a:t>the</a:t>
            </a:r>
            <a:r>
              <a:rPr sz="1200" spc="60" dirty="0">
                <a:latin typeface="Times New Roman"/>
                <a:cs typeface="Times New Roman"/>
              </a:rPr>
              <a:t> </a:t>
            </a:r>
            <a:r>
              <a:rPr sz="1200" spc="-5" dirty="0">
                <a:latin typeface="Times New Roman"/>
                <a:cs typeface="Times New Roman"/>
              </a:rPr>
              <a:t>advocate</a:t>
            </a:r>
            <a:r>
              <a:rPr sz="1200" spc="65" dirty="0">
                <a:latin typeface="Times New Roman"/>
                <a:cs typeface="Times New Roman"/>
              </a:rPr>
              <a:t> </a:t>
            </a:r>
            <a:r>
              <a:rPr sz="1200" spc="-5" dirty="0">
                <a:latin typeface="Times New Roman"/>
                <a:cs typeface="Times New Roman"/>
              </a:rPr>
              <a:t>not</a:t>
            </a:r>
            <a:r>
              <a:rPr sz="1200" spc="65" dirty="0">
                <a:latin typeface="Times New Roman"/>
                <a:cs typeface="Times New Roman"/>
              </a:rPr>
              <a:t> </a:t>
            </a:r>
            <a:r>
              <a:rPr sz="1200" spc="-5" dirty="0">
                <a:latin typeface="Times New Roman"/>
                <a:cs typeface="Times New Roman"/>
              </a:rPr>
              <a:t>to</a:t>
            </a:r>
            <a:r>
              <a:rPr sz="1200" spc="65" dirty="0">
                <a:latin typeface="Times New Roman"/>
                <a:cs typeface="Times New Roman"/>
              </a:rPr>
              <a:t> </a:t>
            </a:r>
            <a:r>
              <a:rPr sz="1200" spc="-5" dirty="0">
                <a:latin typeface="Times New Roman"/>
                <a:cs typeface="Times New Roman"/>
              </a:rPr>
              <a:t>wear</a:t>
            </a:r>
            <a:r>
              <a:rPr sz="1200" spc="65" dirty="0">
                <a:latin typeface="Times New Roman"/>
                <a:cs typeface="Times New Roman"/>
              </a:rPr>
              <a:t> </a:t>
            </a:r>
            <a:r>
              <a:rPr sz="1200" spc="-5" dirty="0">
                <a:latin typeface="Times New Roman"/>
                <a:cs typeface="Times New Roman"/>
              </a:rPr>
              <a:t>bands</a:t>
            </a:r>
            <a:r>
              <a:rPr sz="1200" spc="65" dirty="0">
                <a:latin typeface="Times New Roman"/>
                <a:cs typeface="Times New Roman"/>
              </a:rPr>
              <a:t> </a:t>
            </a:r>
            <a:r>
              <a:rPr sz="1200" spc="-5" dirty="0">
                <a:latin typeface="Times New Roman"/>
                <a:cs typeface="Times New Roman"/>
              </a:rPr>
              <a:t>or</a:t>
            </a:r>
            <a:r>
              <a:rPr sz="1200" spc="65" dirty="0">
                <a:latin typeface="Times New Roman"/>
                <a:cs typeface="Times New Roman"/>
              </a:rPr>
              <a:t> </a:t>
            </a:r>
            <a:r>
              <a:rPr sz="1200" spc="-5" dirty="0">
                <a:latin typeface="Times New Roman"/>
                <a:cs typeface="Times New Roman"/>
              </a:rPr>
              <a:t>gowns</a:t>
            </a:r>
            <a:r>
              <a:rPr sz="1200" spc="65" dirty="0">
                <a:latin typeface="Times New Roman"/>
                <a:cs typeface="Times New Roman"/>
              </a:rPr>
              <a:t> </a:t>
            </a:r>
            <a:r>
              <a:rPr sz="1200" spc="-5" dirty="0">
                <a:latin typeface="Times New Roman"/>
                <a:cs typeface="Times New Roman"/>
              </a:rPr>
              <a:t>in</a:t>
            </a:r>
            <a:r>
              <a:rPr sz="1200" spc="70" dirty="0">
                <a:latin typeface="Times New Roman"/>
                <a:cs typeface="Times New Roman"/>
              </a:rPr>
              <a:t> </a:t>
            </a:r>
            <a:r>
              <a:rPr sz="1200" spc="-5" dirty="0">
                <a:latin typeface="Times New Roman"/>
                <a:cs typeface="Times New Roman"/>
              </a:rPr>
              <a:t>public</a:t>
            </a:r>
            <a:r>
              <a:rPr sz="1200" spc="60" dirty="0">
                <a:latin typeface="Times New Roman"/>
                <a:cs typeface="Times New Roman"/>
              </a:rPr>
              <a:t> </a:t>
            </a:r>
            <a:r>
              <a:rPr sz="1200" spc="-5" dirty="0">
                <a:latin typeface="Times New Roman"/>
                <a:cs typeface="Times New Roman"/>
              </a:rPr>
              <a:t>place</a:t>
            </a:r>
            <a:endParaRPr sz="1200">
              <a:latin typeface="Times New Roman"/>
              <a:cs typeface="Times New Roman"/>
            </a:endParaRPr>
          </a:p>
          <a:p>
            <a:pPr marL="697865" marR="6350" algn="just">
              <a:lnSpc>
                <a:spcPct val="143300"/>
              </a:lnSpc>
              <a:spcBef>
                <a:spcPts val="10"/>
              </a:spcBef>
            </a:pPr>
            <a:r>
              <a:rPr sz="1200" spc="-5" dirty="0">
                <a:latin typeface="Times New Roman"/>
                <a:cs typeface="Times New Roman"/>
              </a:rPr>
              <a:t>other than in court </a:t>
            </a:r>
            <a:r>
              <a:rPr sz="1200" dirty="0">
                <a:latin typeface="Times New Roman"/>
                <a:cs typeface="Times New Roman"/>
              </a:rPr>
              <a:t>except </a:t>
            </a:r>
            <a:r>
              <a:rPr sz="1200" spc="-5" dirty="0">
                <a:latin typeface="Times New Roman"/>
                <a:cs typeface="Times New Roman"/>
              </a:rPr>
              <a:t>on such ceremonial </a:t>
            </a:r>
            <a:r>
              <a:rPr sz="1200" dirty="0">
                <a:latin typeface="Times New Roman"/>
                <a:cs typeface="Times New Roman"/>
              </a:rPr>
              <a:t>occasions </a:t>
            </a:r>
            <a:r>
              <a:rPr sz="1200" spc="-5" dirty="0">
                <a:latin typeface="Times New Roman"/>
                <a:cs typeface="Times New Roman"/>
              </a:rPr>
              <a:t>and at such places  as the Bar Council of India and the court </a:t>
            </a:r>
            <a:r>
              <a:rPr sz="1200" dirty="0">
                <a:latin typeface="Times New Roman"/>
                <a:cs typeface="Times New Roman"/>
              </a:rPr>
              <a:t>may</a:t>
            </a:r>
            <a:r>
              <a:rPr sz="1200" spc="20" dirty="0">
                <a:latin typeface="Times New Roman"/>
                <a:cs typeface="Times New Roman"/>
              </a:rPr>
              <a:t> </a:t>
            </a:r>
            <a:r>
              <a:rPr sz="1200" spc="-5" dirty="0">
                <a:latin typeface="Times New Roman"/>
                <a:cs typeface="Times New Roman"/>
              </a:rPr>
              <a:t>prescribe.</a:t>
            </a:r>
            <a:endParaRPr sz="1200">
              <a:latin typeface="Times New Roman"/>
              <a:cs typeface="Times New Roman"/>
            </a:endParaRPr>
          </a:p>
          <a:p>
            <a:pPr marL="697865" marR="6350" indent="-228600" algn="just">
              <a:lnSpc>
                <a:spcPct val="143600"/>
              </a:lnSpc>
              <a:spcBef>
                <a:spcPts val="10"/>
              </a:spcBef>
              <a:buAutoNum type="arabicParenR" startAt="8"/>
              <a:tabLst>
                <a:tab pos="698500" algn="l"/>
              </a:tabLst>
            </a:pPr>
            <a:r>
              <a:rPr sz="1200" spc="-5" dirty="0">
                <a:latin typeface="Times New Roman"/>
                <a:cs typeface="Times New Roman"/>
              </a:rPr>
              <a:t>The rule provides that </a:t>
            </a:r>
            <a:r>
              <a:rPr sz="1200" dirty="0">
                <a:latin typeface="Times New Roman"/>
                <a:cs typeface="Times New Roman"/>
              </a:rPr>
              <a:t>an </a:t>
            </a:r>
            <a:r>
              <a:rPr sz="1200" spc="-5" dirty="0">
                <a:latin typeface="Times New Roman"/>
                <a:cs typeface="Times New Roman"/>
              </a:rPr>
              <a:t>advocate shall not appear in </a:t>
            </a:r>
            <a:r>
              <a:rPr sz="1200" dirty="0">
                <a:latin typeface="Times New Roman"/>
                <a:cs typeface="Times New Roman"/>
              </a:rPr>
              <a:t>or </a:t>
            </a:r>
            <a:r>
              <a:rPr sz="1200" spc="-5" dirty="0">
                <a:latin typeface="Times New Roman"/>
                <a:cs typeface="Times New Roman"/>
              </a:rPr>
              <a:t>before </a:t>
            </a:r>
            <a:r>
              <a:rPr sz="1200" dirty="0">
                <a:latin typeface="Times New Roman"/>
                <a:cs typeface="Times New Roman"/>
              </a:rPr>
              <a:t>any </a:t>
            </a:r>
            <a:r>
              <a:rPr sz="1200" spc="-5" dirty="0">
                <a:latin typeface="Times New Roman"/>
                <a:cs typeface="Times New Roman"/>
              </a:rPr>
              <a:t>court  or tribunal or </a:t>
            </a:r>
            <a:r>
              <a:rPr sz="1200" dirty="0">
                <a:latin typeface="Times New Roman"/>
                <a:cs typeface="Times New Roman"/>
              </a:rPr>
              <a:t>any other authority for </a:t>
            </a:r>
            <a:r>
              <a:rPr sz="1200" spc="-5" dirty="0">
                <a:latin typeface="Times New Roman"/>
                <a:cs typeface="Times New Roman"/>
              </a:rPr>
              <a:t>or against an organization, institution,  society, </a:t>
            </a:r>
            <a:r>
              <a:rPr sz="1200" dirty="0">
                <a:latin typeface="Times New Roman"/>
                <a:cs typeface="Times New Roman"/>
              </a:rPr>
              <a:t>or </a:t>
            </a:r>
            <a:r>
              <a:rPr sz="1200" spc="-5" dirty="0">
                <a:latin typeface="Times New Roman"/>
                <a:cs typeface="Times New Roman"/>
              </a:rPr>
              <a:t>corporation if he is a member of </a:t>
            </a:r>
            <a:r>
              <a:rPr sz="1200" dirty="0">
                <a:latin typeface="Times New Roman"/>
                <a:cs typeface="Times New Roman"/>
              </a:rPr>
              <a:t>executive </a:t>
            </a:r>
            <a:r>
              <a:rPr sz="1200" spc="-5" dirty="0">
                <a:latin typeface="Times New Roman"/>
                <a:cs typeface="Times New Roman"/>
              </a:rPr>
              <a:t>committee of such  organization, institution, society, </a:t>
            </a:r>
            <a:r>
              <a:rPr sz="1200" dirty="0">
                <a:latin typeface="Times New Roman"/>
                <a:cs typeface="Times New Roman"/>
              </a:rPr>
              <a:t>or </a:t>
            </a:r>
            <a:r>
              <a:rPr sz="1200" spc="-5" dirty="0">
                <a:latin typeface="Times New Roman"/>
                <a:cs typeface="Times New Roman"/>
              </a:rPr>
              <a:t>corporation.</a:t>
            </a:r>
            <a:endParaRPr sz="1200">
              <a:latin typeface="Times New Roman"/>
              <a:cs typeface="Times New Roman"/>
            </a:endParaRPr>
          </a:p>
          <a:p>
            <a:pPr marL="697865" marR="6350" indent="-228600" algn="just">
              <a:lnSpc>
                <a:spcPct val="143300"/>
              </a:lnSpc>
              <a:spcBef>
                <a:spcPts val="10"/>
              </a:spcBef>
              <a:buAutoNum type="arabicParenR" startAt="8"/>
              <a:tabLst>
                <a:tab pos="698500" algn="l"/>
              </a:tabLst>
            </a:pPr>
            <a:r>
              <a:rPr sz="1200" spc="-5" dirty="0">
                <a:latin typeface="Times New Roman"/>
                <a:cs typeface="Times New Roman"/>
              </a:rPr>
              <a:t>An advocate shall not act or plead in </a:t>
            </a:r>
            <a:r>
              <a:rPr sz="1200" dirty="0">
                <a:latin typeface="Times New Roman"/>
                <a:cs typeface="Times New Roman"/>
              </a:rPr>
              <a:t>any </a:t>
            </a:r>
            <a:r>
              <a:rPr sz="1200" spc="-5" dirty="0">
                <a:latin typeface="Times New Roman"/>
                <a:cs typeface="Times New Roman"/>
              </a:rPr>
              <a:t>matter in which he himself has  some </a:t>
            </a:r>
            <a:r>
              <a:rPr sz="1200" dirty="0">
                <a:latin typeface="Times New Roman"/>
                <a:cs typeface="Times New Roman"/>
              </a:rPr>
              <a:t>pecuniary</a:t>
            </a:r>
            <a:r>
              <a:rPr sz="1200" spc="-30" dirty="0">
                <a:latin typeface="Times New Roman"/>
                <a:cs typeface="Times New Roman"/>
              </a:rPr>
              <a:t> </a:t>
            </a:r>
            <a:r>
              <a:rPr sz="1200" spc="-5" dirty="0">
                <a:latin typeface="Times New Roman"/>
                <a:cs typeface="Times New Roman"/>
              </a:rPr>
              <a:t>interest.</a:t>
            </a:r>
            <a:endParaRPr sz="1200">
              <a:latin typeface="Times New Roman"/>
              <a:cs typeface="Times New Roman"/>
            </a:endParaRPr>
          </a:p>
          <a:p>
            <a:pPr>
              <a:lnSpc>
                <a:spcPct val="100000"/>
              </a:lnSpc>
              <a:buFont typeface="Times New Roman"/>
              <a:buAutoNum type="arabicParenR" startAt="8"/>
            </a:pPr>
            <a:endParaRPr sz="1300">
              <a:latin typeface="Times New Roman"/>
              <a:cs typeface="Times New Roman"/>
            </a:endParaRPr>
          </a:p>
          <a:p>
            <a:pPr>
              <a:lnSpc>
                <a:spcPct val="100000"/>
              </a:lnSpc>
              <a:spcBef>
                <a:spcPts val="25"/>
              </a:spcBef>
              <a:buFont typeface="Times New Roman"/>
              <a:buAutoNum type="arabicParenR" startAt="8"/>
            </a:pPr>
            <a:endParaRPr sz="1050">
              <a:latin typeface="Times New Roman"/>
              <a:cs typeface="Times New Roman"/>
            </a:endParaRPr>
          </a:p>
          <a:p>
            <a:pPr marL="12700">
              <a:lnSpc>
                <a:spcPct val="100000"/>
              </a:lnSpc>
            </a:pPr>
            <a:r>
              <a:rPr sz="1200" b="1" spc="-5" dirty="0">
                <a:latin typeface="Times New Roman"/>
                <a:cs typeface="Times New Roman"/>
              </a:rPr>
              <a:t>Duty </a:t>
            </a:r>
            <a:r>
              <a:rPr sz="1200" b="1" dirty="0">
                <a:latin typeface="Times New Roman"/>
                <a:cs typeface="Times New Roman"/>
              </a:rPr>
              <a:t>towards </a:t>
            </a:r>
            <a:r>
              <a:rPr sz="1200" b="1" spc="-5" dirty="0">
                <a:latin typeface="Times New Roman"/>
                <a:cs typeface="Times New Roman"/>
              </a:rPr>
              <a:t>Client</a:t>
            </a:r>
            <a:endParaRPr sz="1200">
              <a:latin typeface="Times New Roman"/>
              <a:cs typeface="Times New Roman"/>
            </a:endParaRPr>
          </a:p>
          <a:p>
            <a:pPr>
              <a:lnSpc>
                <a:spcPct val="100000"/>
              </a:lnSpc>
              <a:spcBef>
                <a:spcPts val="25"/>
              </a:spcBef>
            </a:pPr>
            <a:endParaRPr sz="1750">
              <a:latin typeface="Times New Roman"/>
              <a:cs typeface="Times New Roman"/>
            </a:endParaRPr>
          </a:p>
          <a:p>
            <a:pPr marL="126364" marR="6985" algn="just">
              <a:lnSpc>
                <a:spcPct val="144200"/>
              </a:lnSpc>
            </a:pPr>
            <a:r>
              <a:rPr sz="1200" spc="-5" dirty="0">
                <a:latin typeface="Times New Roman"/>
                <a:cs typeface="Times New Roman"/>
              </a:rPr>
              <a:t>Rule 11 to 33 deal with the duties of an advocate </a:t>
            </a:r>
            <a:r>
              <a:rPr sz="1200" dirty="0">
                <a:latin typeface="Times New Roman"/>
                <a:cs typeface="Times New Roman"/>
              </a:rPr>
              <a:t>to </a:t>
            </a:r>
            <a:r>
              <a:rPr sz="1200" spc="-5" dirty="0">
                <a:latin typeface="Times New Roman"/>
                <a:cs typeface="Times New Roman"/>
              </a:rPr>
              <a:t>his client. These rules </a:t>
            </a:r>
            <a:r>
              <a:rPr sz="1200" dirty="0">
                <a:latin typeface="Times New Roman"/>
                <a:cs typeface="Times New Roman"/>
              </a:rPr>
              <a:t>may </a:t>
            </a:r>
            <a:r>
              <a:rPr sz="1200" spc="-5" dirty="0">
                <a:latin typeface="Times New Roman"/>
                <a:cs typeface="Times New Roman"/>
              </a:rPr>
              <a:t>be  explained as</a:t>
            </a:r>
            <a:r>
              <a:rPr sz="1200" dirty="0">
                <a:latin typeface="Times New Roman"/>
                <a:cs typeface="Times New Roman"/>
              </a:rPr>
              <a:t> </a:t>
            </a:r>
            <a:r>
              <a:rPr sz="1200" spc="-5" dirty="0">
                <a:latin typeface="Times New Roman"/>
                <a:cs typeface="Times New Roman"/>
              </a:rPr>
              <a:t>follow-</a:t>
            </a:r>
            <a:endParaRPr sz="1200">
              <a:latin typeface="Times New Roman"/>
              <a:cs typeface="Times New Roman"/>
            </a:endParaRPr>
          </a:p>
          <a:p>
            <a:pPr marL="697865" indent="-228600" algn="just">
              <a:lnSpc>
                <a:spcPct val="100000"/>
              </a:lnSpc>
              <a:spcBef>
                <a:spcPts val="625"/>
              </a:spcBef>
              <a:buAutoNum type="arabicParenR" startAt="10"/>
              <a:tabLst>
                <a:tab pos="698500" algn="l"/>
              </a:tabLst>
            </a:pPr>
            <a:r>
              <a:rPr sz="1200" spc="-5" dirty="0">
                <a:latin typeface="Times New Roman"/>
                <a:cs typeface="Times New Roman"/>
              </a:rPr>
              <a:t>Rule</a:t>
            </a:r>
            <a:r>
              <a:rPr sz="1200" spc="35" dirty="0">
                <a:latin typeface="Times New Roman"/>
                <a:cs typeface="Times New Roman"/>
              </a:rPr>
              <a:t> </a:t>
            </a:r>
            <a:r>
              <a:rPr sz="1200" spc="-5" dirty="0">
                <a:latin typeface="Times New Roman"/>
                <a:cs typeface="Times New Roman"/>
              </a:rPr>
              <a:t>11</a:t>
            </a:r>
            <a:r>
              <a:rPr sz="1200" spc="45" dirty="0">
                <a:latin typeface="Times New Roman"/>
                <a:cs typeface="Times New Roman"/>
              </a:rPr>
              <a:t> </a:t>
            </a:r>
            <a:r>
              <a:rPr sz="1200" spc="-5" dirty="0">
                <a:latin typeface="Times New Roman"/>
                <a:cs typeface="Times New Roman"/>
              </a:rPr>
              <a:t>provides</a:t>
            </a:r>
            <a:r>
              <a:rPr sz="1200" spc="45" dirty="0">
                <a:latin typeface="Times New Roman"/>
                <a:cs typeface="Times New Roman"/>
              </a:rPr>
              <a:t> </a:t>
            </a:r>
            <a:r>
              <a:rPr sz="1200" spc="-5" dirty="0">
                <a:latin typeface="Times New Roman"/>
                <a:cs typeface="Times New Roman"/>
              </a:rPr>
              <a:t>that</a:t>
            </a:r>
            <a:r>
              <a:rPr sz="1200" spc="40" dirty="0">
                <a:latin typeface="Times New Roman"/>
                <a:cs typeface="Times New Roman"/>
              </a:rPr>
              <a:t> </a:t>
            </a:r>
            <a:r>
              <a:rPr sz="1200" spc="-5" dirty="0">
                <a:latin typeface="Times New Roman"/>
                <a:cs typeface="Times New Roman"/>
              </a:rPr>
              <a:t>an</a:t>
            </a:r>
            <a:r>
              <a:rPr sz="1200" spc="45" dirty="0">
                <a:latin typeface="Times New Roman"/>
                <a:cs typeface="Times New Roman"/>
              </a:rPr>
              <a:t> </a:t>
            </a:r>
            <a:r>
              <a:rPr sz="1200" spc="-5" dirty="0">
                <a:latin typeface="Times New Roman"/>
                <a:cs typeface="Times New Roman"/>
              </a:rPr>
              <a:t>advocate</a:t>
            </a:r>
            <a:r>
              <a:rPr sz="1200" spc="40" dirty="0">
                <a:latin typeface="Times New Roman"/>
                <a:cs typeface="Times New Roman"/>
              </a:rPr>
              <a:t> </a:t>
            </a:r>
            <a:r>
              <a:rPr sz="1200" spc="-5" dirty="0">
                <a:latin typeface="Times New Roman"/>
                <a:cs typeface="Times New Roman"/>
              </a:rPr>
              <a:t>is</a:t>
            </a:r>
            <a:r>
              <a:rPr sz="1200" spc="40" dirty="0">
                <a:latin typeface="Times New Roman"/>
                <a:cs typeface="Times New Roman"/>
              </a:rPr>
              <a:t> </a:t>
            </a:r>
            <a:r>
              <a:rPr sz="1200" spc="-5" dirty="0">
                <a:latin typeface="Times New Roman"/>
                <a:cs typeface="Times New Roman"/>
              </a:rPr>
              <a:t>bound</a:t>
            </a:r>
            <a:r>
              <a:rPr sz="1200" spc="45" dirty="0">
                <a:latin typeface="Times New Roman"/>
                <a:cs typeface="Times New Roman"/>
              </a:rPr>
              <a:t> </a:t>
            </a:r>
            <a:r>
              <a:rPr sz="1200" spc="-5" dirty="0">
                <a:latin typeface="Times New Roman"/>
                <a:cs typeface="Times New Roman"/>
              </a:rPr>
              <a:t>to</a:t>
            </a:r>
            <a:r>
              <a:rPr sz="1200" spc="45" dirty="0">
                <a:latin typeface="Times New Roman"/>
                <a:cs typeface="Times New Roman"/>
              </a:rPr>
              <a:t> </a:t>
            </a:r>
            <a:r>
              <a:rPr sz="1200" spc="-5" dirty="0">
                <a:latin typeface="Times New Roman"/>
                <a:cs typeface="Times New Roman"/>
              </a:rPr>
              <a:t>accept</a:t>
            </a:r>
            <a:r>
              <a:rPr sz="1200" spc="40" dirty="0">
                <a:latin typeface="Times New Roman"/>
                <a:cs typeface="Times New Roman"/>
              </a:rPr>
              <a:t> </a:t>
            </a:r>
            <a:r>
              <a:rPr sz="1200" dirty="0">
                <a:latin typeface="Times New Roman"/>
                <a:cs typeface="Times New Roman"/>
              </a:rPr>
              <a:t>any</a:t>
            </a:r>
            <a:r>
              <a:rPr sz="1200" spc="20" dirty="0">
                <a:latin typeface="Times New Roman"/>
                <a:cs typeface="Times New Roman"/>
              </a:rPr>
              <a:t> </a:t>
            </a:r>
            <a:r>
              <a:rPr sz="1200" spc="-5" dirty="0">
                <a:latin typeface="Times New Roman"/>
                <a:cs typeface="Times New Roman"/>
              </a:rPr>
              <a:t>brief</a:t>
            </a:r>
            <a:r>
              <a:rPr sz="1200" spc="35" dirty="0">
                <a:latin typeface="Times New Roman"/>
                <a:cs typeface="Times New Roman"/>
              </a:rPr>
              <a:t> </a:t>
            </a:r>
            <a:r>
              <a:rPr sz="1200" spc="-5" dirty="0">
                <a:latin typeface="Times New Roman"/>
                <a:cs typeface="Times New Roman"/>
              </a:rPr>
              <a:t>in</a:t>
            </a:r>
            <a:r>
              <a:rPr sz="1200" spc="45" dirty="0">
                <a:latin typeface="Times New Roman"/>
                <a:cs typeface="Times New Roman"/>
              </a:rPr>
              <a:t> </a:t>
            </a:r>
            <a:r>
              <a:rPr sz="1200" spc="-5" dirty="0">
                <a:latin typeface="Times New Roman"/>
                <a:cs typeface="Times New Roman"/>
              </a:rPr>
              <a:t>the</a:t>
            </a:r>
            <a:r>
              <a:rPr sz="1200" spc="40" dirty="0">
                <a:latin typeface="Times New Roman"/>
                <a:cs typeface="Times New Roman"/>
              </a:rPr>
              <a:t> </a:t>
            </a:r>
            <a:r>
              <a:rPr sz="1200" spc="-5" dirty="0">
                <a:latin typeface="Times New Roman"/>
                <a:cs typeface="Times New Roman"/>
              </a:rPr>
              <a:t>court</a:t>
            </a:r>
            <a:endParaRPr sz="1200">
              <a:latin typeface="Times New Roman"/>
              <a:cs typeface="Times New Roman"/>
            </a:endParaRPr>
          </a:p>
          <a:p>
            <a:pPr marL="697865" marR="5715" algn="just">
              <a:lnSpc>
                <a:spcPct val="143300"/>
              </a:lnSpc>
              <a:spcBef>
                <a:spcPts val="10"/>
              </a:spcBef>
            </a:pPr>
            <a:r>
              <a:rPr sz="1200" spc="-5" dirty="0">
                <a:latin typeface="Times New Roman"/>
                <a:cs typeface="Times New Roman"/>
              </a:rPr>
              <a:t>or tribunal or before </a:t>
            </a:r>
            <a:r>
              <a:rPr sz="1200" dirty="0">
                <a:latin typeface="Times New Roman"/>
                <a:cs typeface="Times New Roman"/>
              </a:rPr>
              <a:t>any authority </a:t>
            </a:r>
            <a:r>
              <a:rPr sz="1200" spc="-5" dirty="0">
                <a:latin typeface="Times New Roman"/>
                <a:cs typeface="Times New Roman"/>
              </a:rPr>
              <a:t>which he proposes to practice at </a:t>
            </a:r>
            <a:r>
              <a:rPr sz="1200" dirty="0">
                <a:latin typeface="Times New Roman"/>
                <a:cs typeface="Times New Roman"/>
              </a:rPr>
              <a:t>fee  </a:t>
            </a:r>
            <a:r>
              <a:rPr sz="1200" spc="-5" dirty="0">
                <a:latin typeface="Times New Roman"/>
                <a:cs typeface="Times New Roman"/>
              </a:rPr>
              <a:t>consistent with his standing at </a:t>
            </a:r>
            <a:r>
              <a:rPr sz="1200" dirty="0">
                <a:latin typeface="Times New Roman"/>
                <a:cs typeface="Times New Roman"/>
              </a:rPr>
              <a:t>bar </a:t>
            </a:r>
            <a:r>
              <a:rPr sz="1200" spc="-5" dirty="0">
                <a:latin typeface="Times New Roman"/>
                <a:cs typeface="Times New Roman"/>
              </a:rPr>
              <a:t>and also nature of</a:t>
            </a:r>
            <a:r>
              <a:rPr sz="1200" spc="45" dirty="0">
                <a:latin typeface="Times New Roman"/>
                <a:cs typeface="Times New Roman"/>
              </a:rPr>
              <a:t> </a:t>
            </a:r>
            <a:r>
              <a:rPr sz="1200" spc="-5" dirty="0">
                <a:latin typeface="Times New Roman"/>
                <a:cs typeface="Times New Roman"/>
              </a:rPr>
              <a:t>case.</a:t>
            </a:r>
            <a:endParaRPr sz="1200">
              <a:latin typeface="Times New Roman"/>
              <a:cs typeface="Times New Roman"/>
            </a:endParaRPr>
          </a:p>
          <a:p>
            <a:pPr marL="698500" marR="7620" indent="-228600" algn="just">
              <a:lnSpc>
                <a:spcPct val="143700"/>
              </a:lnSpc>
              <a:spcBef>
                <a:spcPts val="10"/>
              </a:spcBef>
              <a:buAutoNum type="arabicParenR" startAt="11"/>
              <a:tabLst>
                <a:tab pos="699135" algn="l"/>
              </a:tabLst>
            </a:pPr>
            <a:r>
              <a:rPr sz="1200" spc="-5" dirty="0">
                <a:latin typeface="Times New Roman"/>
                <a:cs typeface="Times New Roman"/>
              </a:rPr>
              <a:t>Rule 12 provides that </a:t>
            </a:r>
            <a:r>
              <a:rPr sz="1200" spc="-15" dirty="0">
                <a:latin typeface="Times New Roman"/>
                <a:cs typeface="Times New Roman"/>
              </a:rPr>
              <a:t>an </a:t>
            </a:r>
            <a:r>
              <a:rPr sz="1200" spc="-5" dirty="0">
                <a:latin typeface="Times New Roman"/>
                <a:cs typeface="Times New Roman"/>
              </a:rPr>
              <a:t>advocate shall not withdraw from engagement  once accepted without sufficient cause and unless reasonable </a:t>
            </a:r>
            <a:r>
              <a:rPr sz="1200" dirty="0">
                <a:latin typeface="Times New Roman"/>
                <a:cs typeface="Times New Roman"/>
              </a:rPr>
              <a:t>and  </a:t>
            </a:r>
            <a:r>
              <a:rPr sz="1200" spc="-5" dirty="0">
                <a:latin typeface="Times New Roman"/>
                <a:cs typeface="Times New Roman"/>
              </a:rPr>
              <a:t>sufficient notice given to the</a:t>
            </a:r>
            <a:r>
              <a:rPr sz="1200" spc="30" dirty="0">
                <a:latin typeface="Times New Roman"/>
                <a:cs typeface="Times New Roman"/>
              </a:rPr>
              <a:t> </a:t>
            </a:r>
            <a:r>
              <a:rPr sz="1200" spc="-5" dirty="0">
                <a:latin typeface="Times New Roman"/>
                <a:cs typeface="Times New Roman"/>
              </a:rPr>
              <a:t>client.</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7</a:t>
            </a:fld>
            <a:endParaRPr spc="-5"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816096" y="808739"/>
            <a:ext cx="4845685" cy="8962390"/>
          </a:xfrm>
          <a:prstGeom prst="rect">
            <a:avLst/>
          </a:prstGeom>
        </p:spPr>
        <p:txBody>
          <a:bodyPr vert="horz" wrap="square" lIns="0" tIns="12700" rIns="0" bIns="0" rtlCol="0">
            <a:spAutoFit/>
          </a:bodyPr>
          <a:lstStyle/>
          <a:p>
            <a:pPr marL="241300" marR="7620" indent="-228600" algn="just">
              <a:lnSpc>
                <a:spcPct val="143300"/>
              </a:lnSpc>
              <a:spcBef>
                <a:spcPts val="100"/>
              </a:spcBef>
              <a:buAutoNum type="arabicParenR" startAt="12"/>
              <a:tabLst>
                <a:tab pos="241300" algn="l"/>
              </a:tabLst>
            </a:pPr>
            <a:r>
              <a:rPr sz="1200" spc="-5" dirty="0">
                <a:latin typeface="Times New Roman"/>
                <a:cs typeface="Times New Roman"/>
              </a:rPr>
              <a:t>Rule 13 provides that an advocate should not accept the brief or appear in  a case in which he has reason to believe that he </a:t>
            </a:r>
            <a:r>
              <a:rPr sz="1200" dirty="0">
                <a:latin typeface="Times New Roman"/>
                <a:cs typeface="Times New Roman"/>
              </a:rPr>
              <a:t>will </a:t>
            </a:r>
            <a:r>
              <a:rPr sz="1200" spc="-5" dirty="0">
                <a:latin typeface="Times New Roman"/>
                <a:cs typeface="Times New Roman"/>
              </a:rPr>
              <a:t>be a</a:t>
            </a:r>
            <a:r>
              <a:rPr sz="1200" spc="75" dirty="0">
                <a:latin typeface="Times New Roman"/>
                <a:cs typeface="Times New Roman"/>
              </a:rPr>
              <a:t> </a:t>
            </a:r>
            <a:r>
              <a:rPr sz="1200" spc="-5" dirty="0">
                <a:latin typeface="Times New Roman"/>
                <a:cs typeface="Times New Roman"/>
              </a:rPr>
              <a:t>witness.</a:t>
            </a:r>
            <a:endParaRPr sz="1200">
              <a:latin typeface="Times New Roman"/>
              <a:cs typeface="Times New Roman"/>
            </a:endParaRPr>
          </a:p>
          <a:p>
            <a:pPr marL="241300" marR="6350" indent="-228600" algn="just">
              <a:lnSpc>
                <a:spcPct val="143700"/>
              </a:lnSpc>
              <a:spcBef>
                <a:spcPts val="5"/>
              </a:spcBef>
              <a:buAutoNum type="arabicParenR" startAt="12"/>
              <a:tabLst>
                <a:tab pos="241300" algn="l"/>
              </a:tabLst>
            </a:pPr>
            <a:r>
              <a:rPr sz="1200" spc="-5" dirty="0">
                <a:latin typeface="Times New Roman"/>
                <a:cs typeface="Times New Roman"/>
              </a:rPr>
              <a:t>Rule 14 provides that an advocate shall at </a:t>
            </a:r>
            <a:r>
              <a:rPr sz="1200" dirty="0">
                <a:latin typeface="Times New Roman"/>
                <a:cs typeface="Times New Roman"/>
              </a:rPr>
              <a:t>the </a:t>
            </a:r>
            <a:r>
              <a:rPr sz="1200" spc="-5" dirty="0">
                <a:latin typeface="Times New Roman"/>
                <a:cs typeface="Times New Roman"/>
              </a:rPr>
              <a:t>commencement of </a:t>
            </a:r>
            <a:r>
              <a:rPr sz="1200" dirty="0">
                <a:latin typeface="Times New Roman"/>
                <a:cs typeface="Times New Roman"/>
              </a:rPr>
              <a:t>his  </a:t>
            </a:r>
            <a:r>
              <a:rPr sz="1200" spc="-5" dirty="0">
                <a:latin typeface="Times New Roman"/>
                <a:cs typeface="Times New Roman"/>
              </a:rPr>
              <a:t>engagement and </a:t>
            </a:r>
            <a:r>
              <a:rPr sz="1200" dirty="0">
                <a:latin typeface="Times New Roman"/>
                <a:cs typeface="Times New Roman"/>
              </a:rPr>
              <a:t>during </a:t>
            </a:r>
            <a:r>
              <a:rPr sz="1200" spc="-5" dirty="0">
                <a:latin typeface="Times New Roman"/>
                <a:cs typeface="Times New Roman"/>
              </a:rPr>
              <a:t>the continuance thereof make all such full </a:t>
            </a:r>
            <a:r>
              <a:rPr sz="1200" dirty="0">
                <a:latin typeface="Times New Roman"/>
                <a:cs typeface="Times New Roman"/>
              </a:rPr>
              <a:t>and  </a:t>
            </a:r>
            <a:r>
              <a:rPr sz="1200" spc="-5" dirty="0">
                <a:latin typeface="Times New Roman"/>
                <a:cs typeface="Times New Roman"/>
              </a:rPr>
              <a:t>frank disclosure to his client relating to his </a:t>
            </a:r>
            <a:r>
              <a:rPr sz="1200" dirty="0">
                <a:latin typeface="Times New Roman"/>
                <a:cs typeface="Times New Roman"/>
              </a:rPr>
              <a:t>connection </a:t>
            </a:r>
            <a:r>
              <a:rPr sz="1200" spc="-5" dirty="0">
                <a:latin typeface="Times New Roman"/>
                <a:cs typeface="Times New Roman"/>
              </a:rPr>
              <a:t>with the parties and  </a:t>
            </a:r>
            <a:r>
              <a:rPr sz="1200" dirty="0">
                <a:latin typeface="Times New Roman"/>
                <a:cs typeface="Times New Roman"/>
              </a:rPr>
              <a:t>any </a:t>
            </a:r>
            <a:r>
              <a:rPr sz="1200" spc="-5" dirty="0">
                <a:latin typeface="Times New Roman"/>
                <a:cs typeface="Times New Roman"/>
              </a:rPr>
              <a:t>interest in </a:t>
            </a:r>
            <a:r>
              <a:rPr sz="1200" dirty="0">
                <a:latin typeface="Times New Roman"/>
                <a:cs typeface="Times New Roman"/>
              </a:rPr>
              <a:t>or </a:t>
            </a:r>
            <a:r>
              <a:rPr sz="1200" spc="-5" dirty="0">
                <a:latin typeface="Times New Roman"/>
                <a:cs typeface="Times New Roman"/>
              </a:rPr>
              <a:t>about </a:t>
            </a:r>
            <a:r>
              <a:rPr sz="1200" dirty="0">
                <a:latin typeface="Times New Roman"/>
                <a:cs typeface="Times New Roman"/>
              </a:rPr>
              <a:t>the controversy </a:t>
            </a:r>
            <a:r>
              <a:rPr sz="1200" spc="-5" dirty="0">
                <a:latin typeface="Times New Roman"/>
                <a:cs typeface="Times New Roman"/>
              </a:rPr>
              <a:t>as are </a:t>
            </a:r>
            <a:r>
              <a:rPr sz="1200" dirty="0">
                <a:latin typeface="Times New Roman"/>
                <a:cs typeface="Times New Roman"/>
              </a:rPr>
              <a:t>likely </a:t>
            </a:r>
            <a:r>
              <a:rPr sz="1200" spc="-5" dirty="0">
                <a:latin typeface="Times New Roman"/>
                <a:cs typeface="Times New Roman"/>
              </a:rPr>
              <a:t>to affect his client’s  judgment in either engaging him or continuing </a:t>
            </a:r>
            <a:r>
              <a:rPr sz="1200" dirty="0">
                <a:latin typeface="Times New Roman"/>
                <a:cs typeface="Times New Roman"/>
              </a:rPr>
              <a:t>the</a:t>
            </a:r>
            <a:r>
              <a:rPr sz="1200" spc="30" dirty="0">
                <a:latin typeface="Times New Roman"/>
                <a:cs typeface="Times New Roman"/>
              </a:rPr>
              <a:t> </a:t>
            </a:r>
            <a:r>
              <a:rPr sz="1200" spc="-5" dirty="0">
                <a:latin typeface="Times New Roman"/>
                <a:cs typeface="Times New Roman"/>
              </a:rPr>
              <a:t>engagement.</a:t>
            </a:r>
            <a:endParaRPr sz="1200">
              <a:latin typeface="Times New Roman"/>
              <a:cs typeface="Times New Roman"/>
            </a:endParaRPr>
          </a:p>
          <a:p>
            <a:pPr marL="241300" indent="-228600" algn="just">
              <a:lnSpc>
                <a:spcPct val="100000"/>
              </a:lnSpc>
              <a:spcBef>
                <a:spcPts val="625"/>
              </a:spcBef>
              <a:buAutoNum type="arabicParenR" startAt="12"/>
              <a:tabLst>
                <a:tab pos="241935" algn="l"/>
              </a:tabLst>
            </a:pPr>
            <a:r>
              <a:rPr sz="1200" spc="-5" dirty="0">
                <a:latin typeface="Times New Roman"/>
                <a:cs typeface="Times New Roman"/>
              </a:rPr>
              <a:t>Rule</a:t>
            </a:r>
            <a:r>
              <a:rPr sz="1200" spc="35" dirty="0">
                <a:latin typeface="Times New Roman"/>
                <a:cs typeface="Times New Roman"/>
              </a:rPr>
              <a:t> </a:t>
            </a:r>
            <a:r>
              <a:rPr sz="1200" spc="-5" dirty="0">
                <a:latin typeface="Times New Roman"/>
                <a:cs typeface="Times New Roman"/>
              </a:rPr>
              <a:t>15</a:t>
            </a:r>
            <a:r>
              <a:rPr sz="1200" spc="45" dirty="0">
                <a:latin typeface="Times New Roman"/>
                <a:cs typeface="Times New Roman"/>
              </a:rPr>
              <a:t> </a:t>
            </a:r>
            <a:r>
              <a:rPr sz="1200" spc="-5" dirty="0">
                <a:latin typeface="Times New Roman"/>
                <a:cs typeface="Times New Roman"/>
              </a:rPr>
              <a:t>provides</a:t>
            </a:r>
            <a:r>
              <a:rPr sz="1200" spc="45" dirty="0">
                <a:latin typeface="Times New Roman"/>
                <a:cs typeface="Times New Roman"/>
              </a:rPr>
              <a:t> </a:t>
            </a:r>
            <a:r>
              <a:rPr sz="1200" spc="-5" dirty="0">
                <a:latin typeface="Times New Roman"/>
                <a:cs typeface="Times New Roman"/>
              </a:rPr>
              <a:t>that</a:t>
            </a:r>
            <a:r>
              <a:rPr sz="1200" spc="45" dirty="0">
                <a:latin typeface="Times New Roman"/>
                <a:cs typeface="Times New Roman"/>
              </a:rPr>
              <a:t> </a:t>
            </a:r>
            <a:r>
              <a:rPr sz="1200" spc="-5" dirty="0">
                <a:latin typeface="Times New Roman"/>
                <a:cs typeface="Times New Roman"/>
              </a:rPr>
              <a:t>it</a:t>
            </a:r>
            <a:r>
              <a:rPr sz="1200" spc="45" dirty="0">
                <a:latin typeface="Times New Roman"/>
                <a:cs typeface="Times New Roman"/>
              </a:rPr>
              <a:t> </a:t>
            </a:r>
            <a:r>
              <a:rPr sz="1200" spc="-10" dirty="0">
                <a:latin typeface="Times New Roman"/>
                <a:cs typeface="Times New Roman"/>
              </a:rPr>
              <a:t>is</a:t>
            </a:r>
            <a:r>
              <a:rPr sz="1200" spc="40" dirty="0">
                <a:latin typeface="Times New Roman"/>
                <a:cs typeface="Times New Roman"/>
              </a:rPr>
              <a:t> </a:t>
            </a:r>
            <a:r>
              <a:rPr sz="1200" spc="-5" dirty="0">
                <a:latin typeface="Times New Roman"/>
                <a:cs typeface="Times New Roman"/>
              </a:rPr>
              <a:t>the</a:t>
            </a:r>
            <a:r>
              <a:rPr sz="1200" spc="40" dirty="0">
                <a:latin typeface="Times New Roman"/>
                <a:cs typeface="Times New Roman"/>
              </a:rPr>
              <a:t> </a:t>
            </a:r>
            <a:r>
              <a:rPr sz="1200" dirty="0">
                <a:latin typeface="Times New Roman"/>
                <a:cs typeface="Times New Roman"/>
              </a:rPr>
              <a:t>duty</a:t>
            </a:r>
            <a:r>
              <a:rPr sz="1200" spc="10" dirty="0">
                <a:latin typeface="Times New Roman"/>
                <a:cs typeface="Times New Roman"/>
              </a:rPr>
              <a:t> </a:t>
            </a:r>
            <a:r>
              <a:rPr sz="1200" dirty="0">
                <a:latin typeface="Times New Roman"/>
                <a:cs typeface="Times New Roman"/>
              </a:rPr>
              <a:t>of</a:t>
            </a:r>
            <a:r>
              <a:rPr sz="1200" spc="40" dirty="0">
                <a:latin typeface="Times New Roman"/>
                <a:cs typeface="Times New Roman"/>
              </a:rPr>
              <a:t> </a:t>
            </a:r>
            <a:r>
              <a:rPr sz="1200" spc="-5" dirty="0">
                <a:latin typeface="Times New Roman"/>
                <a:cs typeface="Times New Roman"/>
              </a:rPr>
              <a:t>an</a:t>
            </a:r>
            <a:r>
              <a:rPr sz="1200" spc="45" dirty="0">
                <a:latin typeface="Times New Roman"/>
                <a:cs typeface="Times New Roman"/>
              </a:rPr>
              <a:t> </a:t>
            </a:r>
            <a:r>
              <a:rPr sz="1200" spc="-5" dirty="0">
                <a:latin typeface="Times New Roman"/>
                <a:cs typeface="Times New Roman"/>
              </a:rPr>
              <a:t>advocate</a:t>
            </a:r>
            <a:r>
              <a:rPr sz="1200" spc="50" dirty="0">
                <a:latin typeface="Times New Roman"/>
                <a:cs typeface="Times New Roman"/>
              </a:rPr>
              <a:t> </a:t>
            </a:r>
            <a:r>
              <a:rPr sz="1200" spc="-5" dirty="0">
                <a:latin typeface="Times New Roman"/>
                <a:cs typeface="Times New Roman"/>
              </a:rPr>
              <a:t>to</a:t>
            </a:r>
            <a:r>
              <a:rPr sz="1200" spc="45" dirty="0">
                <a:latin typeface="Times New Roman"/>
                <a:cs typeface="Times New Roman"/>
              </a:rPr>
              <a:t> </a:t>
            </a:r>
            <a:r>
              <a:rPr sz="1200" spc="-5" dirty="0">
                <a:latin typeface="Times New Roman"/>
                <a:cs typeface="Times New Roman"/>
              </a:rPr>
              <a:t>uphold</a:t>
            </a:r>
            <a:r>
              <a:rPr sz="1200" spc="45" dirty="0">
                <a:latin typeface="Times New Roman"/>
                <a:cs typeface="Times New Roman"/>
              </a:rPr>
              <a:t> </a:t>
            </a:r>
            <a:r>
              <a:rPr sz="1200" spc="-5" dirty="0">
                <a:latin typeface="Times New Roman"/>
                <a:cs typeface="Times New Roman"/>
              </a:rPr>
              <a:t>the</a:t>
            </a:r>
            <a:r>
              <a:rPr sz="1200" spc="40" dirty="0">
                <a:latin typeface="Times New Roman"/>
                <a:cs typeface="Times New Roman"/>
              </a:rPr>
              <a:t> </a:t>
            </a:r>
            <a:r>
              <a:rPr sz="1200" spc="-5" dirty="0">
                <a:latin typeface="Times New Roman"/>
                <a:cs typeface="Times New Roman"/>
              </a:rPr>
              <a:t>interest</a:t>
            </a:r>
            <a:r>
              <a:rPr sz="1200" spc="45" dirty="0">
                <a:latin typeface="Times New Roman"/>
                <a:cs typeface="Times New Roman"/>
              </a:rPr>
              <a:t> </a:t>
            </a:r>
            <a:r>
              <a:rPr sz="1200" spc="-5" dirty="0">
                <a:latin typeface="Times New Roman"/>
                <a:cs typeface="Times New Roman"/>
              </a:rPr>
              <a:t>of</a:t>
            </a:r>
            <a:endParaRPr sz="1200">
              <a:latin typeface="Times New Roman"/>
              <a:cs typeface="Times New Roman"/>
            </a:endParaRPr>
          </a:p>
          <a:p>
            <a:pPr marL="241300" marR="5080" algn="just">
              <a:lnSpc>
                <a:spcPct val="143300"/>
              </a:lnSpc>
              <a:spcBef>
                <a:spcPts val="10"/>
              </a:spcBef>
            </a:pPr>
            <a:r>
              <a:rPr sz="1200" spc="-5" dirty="0">
                <a:latin typeface="Times New Roman"/>
                <a:cs typeface="Times New Roman"/>
              </a:rPr>
              <a:t>his client fearlessly </a:t>
            </a:r>
            <a:r>
              <a:rPr sz="1200" spc="5" dirty="0">
                <a:latin typeface="Times New Roman"/>
                <a:cs typeface="Times New Roman"/>
              </a:rPr>
              <a:t>by </a:t>
            </a:r>
            <a:r>
              <a:rPr sz="1200" dirty="0">
                <a:latin typeface="Times New Roman"/>
                <a:cs typeface="Times New Roman"/>
              </a:rPr>
              <a:t>all </a:t>
            </a:r>
            <a:r>
              <a:rPr sz="1200" spc="-5" dirty="0">
                <a:latin typeface="Times New Roman"/>
                <a:cs typeface="Times New Roman"/>
              </a:rPr>
              <a:t>fair and honorable </a:t>
            </a:r>
            <a:r>
              <a:rPr sz="1200" dirty="0">
                <a:latin typeface="Times New Roman"/>
                <a:cs typeface="Times New Roman"/>
              </a:rPr>
              <a:t>means </a:t>
            </a:r>
            <a:r>
              <a:rPr sz="1200" spc="-5" dirty="0">
                <a:latin typeface="Times New Roman"/>
                <a:cs typeface="Times New Roman"/>
              </a:rPr>
              <a:t>without </a:t>
            </a:r>
            <a:r>
              <a:rPr sz="1200" spc="-10" dirty="0">
                <a:latin typeface="Times New Roman"/>
                <a:cs typeface="Times New Roman"/>
              </a:rPr>
              <a:t>regard </a:t>
            </a:r>
            <a:r>
              <a:rPr sz="1200" spc="-5" dirty="0">
                <a:latin typeface="Times New Roman"/>
                <a:cs typeface="Times New Roman"/>
              </a:rPr>
              <a:t>to </a:t>
            </a:r>
            <a:r>
              <a:rPr sz="1200" dirty="0">
                <a:latin typeface="Times New Roman"/>
                <a:cs typeface="Times New Roman"/>
              </a:rPr>
              <a:t>any  </a:t>
            </a:r>
            <a:r>
              <a:rPr sz="1200" spc="-5" dirty="0">
                <a:latin typeface="Times New Roman"/>
                <a:cs typeface="Times New Roman"/>
              </a:rPr>
              <a:t>unpleasant consequences to himself or to </a:t>
            </a:r>
            <a:r>
              <a:rPr sz="1200" dirty="0">
                <a:latin typeface="Times New Roman"/>
                <a:cs typeface="Times New Roman"/>
              </a:rPr>
              <a:t>any</a:t>
            </a:r>
            <a:r>
              <a:rPr sz="1200" spc="5" dirty="0">
                <a:latin typeface="Times New Roman"/>
                <a:cs typeface="Times New Roman"/>
              </a:rPr>
              <a:t> </a:t>
            </a:r>
            <a:r>
              <a:rPr sz="1200" spc="-5" dirty="0">
                <a:latin typeface="Times New Roman"/>
                <a:cs typeface="Times New Roman"/>
              </a:rPr>
              <a:t>other.</a:t>
            </a:r>
            <a:endParaRPr sz="1200">
              <a:latin typeface="Times New Roman"/>
              <a:cs typeface="Times New Roman"/>
            </a:endParaRPr>
          </a:p>
          <a:p>
            <a:pPr marL="241300" marR="6985" indent="-228600" algn="just">
              <a:lnSpc>
                <a:spcPct val="143700"/>
              </a:lnSpc>
              <a:spcBef>
                <a:spcPts val="10"/>
              </a:spcBef>
              <a:buAutoNum type="arabicParenR" startAt="15"/>
              <a:tabLst>
                <a:tab pos="241300" algn="l"/>
              </a:tabLst>
            </a:pPr>
            <a:r>
              <a:rPr sz="1200" spc="-5" dirty="0">
                <a:latin typeface="Times New Roman"/>
                <a:cs typeface="Times New Roman"/>
              </a:rPr>
              <a:t>Rule 16 provides that an advocate appearing for the prosecution of  criminal trial shall so conduct the prosecution that it does not lead to  conviction of an</a:t>
            </a:r>
            <a:r>
              <a:rPr sz="1200" dirty="0">
                <a:latin typeface="Times New Roman"/>
                <a:cs typeface="Times New Roman"/>
              </a:rPr>
              <a:t> </a:t>
            </a:r>
            <a:r>
              <a:rPr sz="1200" spc="-5" dirty="0">
                <a:latin typeface="Times New Roman"/>
                <a:cs typeface="Times New Roman"/>
              </a:rPr>
              <a:t>innocent.</a:t>
            </a:r>
            <a:endParaRPr sz="1200">
              <a:latin typeface="Times New Roman"/>
              <a:cs typeface="Times New Roman"/>
            </a:endParaRPr>
          </a:p>
          <a:p>
            <a:pPr marL="241300" indent="-228600" algn="just">
              <a:lnSpc>
                <a:spcPct val="100000"/>
              </a:lnSpc>
              <a:spcBef>
                <a:spcPts val="625"/>
              </a:spcBef>
              <a:buAutoNum type="arabicParenR" startAt="15"/>
              <a:tabLst>
                <a:tab pos="241935" algn="l"/>
              </a:tabLst>
            </a:pPr>
            <a:r>
              <a:rPr sz="1200" spc="-5" dirty="0">
                <a:latin typeface="Times New Roman"/>
                <a:cs typeface="Times New Roman"/>
              </a:rPr>
              <a:t>Rule</a:t>
            </a:r>
            <a:r>
              <a:rPr sz="1200" spc="120" dirty="0">
                <a:latin typeface="Times New Roman"/>
                <a:cs typeface="Times New Roman"/>
              </a:rPr>
              <a:t> </a:t>
            </a:r>
            <a:r>
              <a:rPr sz="1200" spc="-5" dirty="0">
                <a:latin typeface="Times New Roman"/>
                <a:cs typeface="Times New Roman"/>
              </a:rPr>
              <a:t>17</a:t>
            </a:r>
            <a:r>
              <a:rPr sz="1200" spc="130" dirty="0">
                <a:latin typeface="Times New Roman"/>
                <a:cs typeface="Times New Roman"/>
              </a:rPr>
              <a:t> </a:t>
            </a:r>
            <a:r>
              <a:rPr sz="1200" spc="-5" dirty="0">
                <a:latin typeface="Times New Roman"/>
                <a:cs typeface="Times New Roman"/>
              </a:rPr>
              <a:t>provides</a:t>
            </a:r>
            <a:r>
              <a:rPr sz="1200" spc="125" dirty="0">
                <a:latin typeface="Times New Roman"/>
                <a:cs typeface="Times New Roman"/>
              </a:rPr>
              <a:t> </a:t>
            </a:r>
            <a:r>
              <a:rPr sz="1200" spc="-5" dirty="0">
                <a:latin typeface="Times New Roman"/>
                <a:cs typeface="Times New Roman"/>
              </a:rPr>
              <a:t>that</a:t>
            </a:r>
            <a:r>
              <a:rPr sz="1200" spc="130" dirty="0">
                <a:latin typeface="Times New Roman"/>
                <a:cs typeface="Times New Roman"/>
              </a:rPr>
              <a:t> </a:t>
            </a:r>
            <a:r>
              <a:rPr sz="1200" spc="-5" dirty="0">
                <a:latin typeface="Times New Roman"/>
                <a:cs typeface="Times New Roman"/>
              </a:rPr>
              <a:t>an</a:t>
            </a:r>
            <a:r>
              <a:rPr sz="1200" spc="125" dirty="0">
                <a:latin typeface="Times New Roman"/>
                <a:cs typeface="Times New Roman"/>
              </a:rPr>
              <a:t> </a:t>
            </a:r>
            <a:r>
              <a:rPr sz="1200" spc="-5" dirty="0">
                <a:latin typeface="Times New Roman"/>
                <a:cs typeface="Times New Roman"/>
              </a:rPr>
              <a:t>advocate</a:t>
            </a:r>
            <a:r>
              <a:rPr sz="1200" spc="125" dirty="0">
                <a:latin typeface="Times New Roman"/>
                <a:cs typeface="Times New Roman"/>
              </a:rPr>
              <a:t> </a:t>
            </a:r>
            <a:r>
              <a:rPr sz="1200" spc="-5" dirty="0">
                <a:latin typeface="Times New Roman"/>
                <a:cs typeface="Times New Roman"/>
              </a:rPr>
              <a:t>shall</a:t>
            </a:r>
            <a:r>
              <a:rPr sz="1200" spc="125" dirty="0">
                <a:latin typeface="Times New Roman"/>
                <a:cs typeface="Times New Roman"/>
              </a:rPr>
              <a:t> </a:t>
            </a:r>
            <a:r>
              <a:rPr sz="1200" spc="-5" dirty="0">
                <a:latin typeface="Times New Roman"/>
                <a:cs typeface="Times New Roman"/>
              </a:rPr>
              <a:t>not</a:t>
            </a:r>
            <a:r>
              <a:rPr sz="1200" spc="130" dirty="0">
                <a:latin typeface="Times New Roman"/>
                <a:cs typeface="Times New Roman"/>
              </a:rPr>
              <a:t> </a:t>
            </a:r>
            <a:r>
              <a:rPr sz="1200" dirty="0">
                <a:latin typeface="Times New Roman"/>
                <a:cs typeface="Times New Roman"/>
              </a:rPr>
              <a:t>commit</a:t>
            </a:r>
            <a:r>
              <a:rPr sz="1200" spc="130" dirty="0">
                <a:latin typeface="Times New Roman"/>
                <a:cs typeface="Times New Roman"/>
              </a:rPr>
              <a:t> </a:t>
            </a:r>
            <a:r>
              <a:rPr sz="1200" spc="-5" dirty="0">
                <a:latin typeface="Times New Roman"/>
                <a:cs typeface="Times New Roman"/>
              </a:rPr>
              <a:t>directly</a:t>
            </a:r>
            <a:r>
              <a:rPr sz="1200" spc="105" dirty="0">
                <a:latin typeface="Times New Roman"/>
                <a:cs typeface="Times New Roman"/>
              </a:rPr>
              <a:t> </a:t>
            </a:r>
            <a:r>
              <a:rPr sz="1200" spc="-5" dirty="0">
                <a:latin typeface="Times New Roman"/>
                <a:cs typeface="Times New Roman"/>
              </a:rPr>
              <a:t>or</a:t>
            </a:r>
            <a:r>
              <a:rPr sz="1200" spc="120" dirty="0">
                <a:latin typeface="Times New Roman"/>
                <a:cs typeface="Times New Roman"/>
              </a:rPr>
              <a:t> </a:t>
            </a:r>
            <a:r>
              <a:rPr sz="1200" dirty="0">
                <a:latin typeface="Times New Roman"/>
                <a:cs typeface="Times New Roman"/>
              </a:rPr>
              <a:t>indirectly</a:t>
            </a:r>
            <a:endParaRPr sz="1200">
              <a:latin typeface="Times New Roman"/>
              <a:cs typeface="Times New Roman"/>
            </a:endParaRPr>
          </a:p>
          <a:p>
            <a:pPr marL="241300" marR="6985" algn="just">
              <a:lnSpc>
                <a:spcPct val="143300"/>
              </a:lnSpc>
              <a:spcBef>
                <a:spcPts val="10"/>
              </a:spcBef>
            </a:pPr>
            <a:r>
              <a:rPr sz="1200" dirty="0">
                <a:latin typeface="Times New Roman"/>
                <a:cs typeface="Times New Roman"/>
              </a:rPr>
              <a:t>any </a:t>
            </a:r>
            <a:r>
              <a:rPr sz="1200" spc="-5" dirty="0">
                <a:latin typeface="Times New Roman"/>
                <a:cs typeface="Times New Roman"/>
              </a:rPr>
              <a:t>breach of the obligation imposed </a:t>
            </a:r>
            <a:r>
              <a:rPr sz="1200" dirty="0">
                <a:latin typeface="Times New Roman"/>
                <a:cs typeface="Times New Roman"/>
              </a:rPr>
              <a:t>by </a:t>
            </a:r>
            <a:r>
              <a:rPr sz="1200" spc="-5" dirty="0">
                <a:latin typeface="Times New Roman"/>
                <a:cs typeface="Times New Roman"/>
              </a:rPr>
              <a:t>section 126 of Indian Evidence  Act.</a:t>
            </a:r>
            <a:endParaRPr sz="1200">
              <a:latin typeface="Times New Roman"/>
              <a:cs typeface="Times New Roman"/>
            </a:endParaRPr>
          </a:p>
          <a:p>
            <a:pPr marL="241300" marR="8890" indent="-228600" algn="just">
              <a:lnSpc>
                <a:spcPct val="143300"/>
              </a:lnSpc>
              <a:spcBef>
                <a:spcPts val="15"/>
              </a:spcBef>
              <a:buAutoNum type="arabicParenR" startAt="17"/>
              <a:tabLst>
                <a:tab pos="241300" algn="l"/>
              </a:tabLst>
            </a:pPr>
            <a:r>
              <a:rPr sz="1200" spc="-5" dirty="0">
                <a:latin typeface="Times New Roman"/>
                <a:cs typeface="Times New Roman"/>
              </a:rPr>
              <a:t>Rule 18 provides that an advocate shall not at </a:t>
            </a:r>
            <a:r>
              <a:rPr sz="1200" dirty="0">
                <a:latin typeface="Times New Roman"/>
                <a:cs typeface="Times New Roman"/>
              </a:rPr>
              <a:t>any </a:t>
            </a:r>
            <a:r>
              <a:rPr sz="1200" spc="-5" dirty="0">
                <a:latin typeface="Times New Roman"/>
                <a:cs typeface="Times New Roman"/>
              </a:rPr>
              <a:t>time be a </a:t>
            </a:r>
            <a:r>
              <a:rPr sz="1200" dirty="0">
                <a:latin typeface="Times New Roman"/>
                <a:cs typeface="Times New Roman"/>
              </a:rPr>
              <a:t>party </a:t>
            </a:r>
            <a:r>
              <a:rPr sz="1200" spc="-5" dirty="0">
                <a:latin typeface="Times New Roman"/>
                <a:cs typeface="Times New Roman"/>
              </a:rPr>
              <a:t>to the  fomenting</a:t>
            </a:r>
            <a:r>
              <a:rPr sz="1200" spc="-20" dirty="0">
                <a:latin typeface="Times New Roman"/>
                <a:cs typeface="Times New Roman"/>
              </a:rPr>
              <a:t> </a:t>
            </a:r>
            <a:r>
              <a:rPr sz="1200" spc="-5" dirty="0">
                <a:latin typeface="Times New Roman"/>
                <a:cs typeface="Times New Roman"/>
              </a:rPr>
              <a:t>litigation.</a:t>
            </a:r>
            <a:endParaRPr sz="1200">
              <a:latin typeface="Times New Roman"/>
              <a:cs typeface="Times New Roman"/>
            </a:endParaRPr>
          </a:p>
          <a:p>
            <a:pPr marL="241300" marR="8890" indent="-228600" algn="just">
              <a:lnSpc>
                <a:spcPct val="143300"/>
              </a:lnSpc>
              <a:spcBef>
                <a:spcPts val="10"/>
              </a:spcBef>
              <a:buAutoNum type="arabicParenR" startAt="17"/>
              <a:tabLst>
                <a:tab pos="241300" algn="l"/>
              </a:tabLst>
            </a:pPr>
            <a:r>
              <a:rPr sz="1200" spc="-5" dirty="0">
                <a:latin typeface="Times New Roman"/>
                <a:cs typeface="Times New Roman"/>
              </a:rPr>
              <a:t>Rule 19 makes it clear </a:t>
            </a:r>
            <a:r>
              <a:rPr sz="1200" dirty="0">
                <a:latin typeface="Times New Roman"/>
                <a:cs typeface="Times New Roman"/>
              </a:rPr>
              <a:t>that </a:t>
            </a:r>
            <a:r>
              <a:rPr sz="1200" spc="-5" dirty="0">
                <a:latin typeface="Times New Roman"/>
                <a:cs typeface="Times New Roman"/>
              </a:rPr>
              <a:t>an advocate </a:t>
            </a:r>
            <a:r>
              <a:rPr sz="1200" dirty="0">
                <a:latin typeface="Times New Roman"/>
                <a:cs typeface="Times New Roman"/>
              </a:rPr>
              <a:t>shall </a:t>
            </a:r>
            <a:r>
              <a:rPr sz="1200" spc="-5" dirty="0">
                <a:latin typeface="Times New Roman"/>
                <a:cs typeface="Times New Roman"/>
              </a:rPr>
              <a:t>not act on the instruction of  </a:t>
            </a:r>
            <a:r>
              <a:rPr sz="1200" dirty="0">
                <a:latin typeface="Times New Roman"/>
                <a:cs typeface="Times New Roman"/>
              </a:rPr>
              <a:t>any </a:t>
            </a:r>
            <a:r>
              <a:rPr sz="1200" spc="-5" dirty="0">
                <a:latin typeface="Times New Roman"/>
                <a:cs typeface="Times New Roman"/>
              </a:rPr>
              <a:t>person </a:t>
            </a:r>
            <a:r>
              <a:rPr sz="1200" dirty="0">
                <a:latin typeface="Times New Roman"/>
                <a:cs typeface="Times New Roman"/>
              </a:rPr>
              <a:t>other </a:t>
            </a:r>
            <a:r>
              <a:rPr sz="1200" spc="-5" dirty="0">
                <a:latin typeface="Times New Roman"/>
                <a:cs typeface="Times New Roman"/>
              </a:rPr>
              <a:t>than his client or his authorized</a:t>
            </a:r>
            <a:r>
              <a:rPr sz="1200" spc="5" dirty="0">
                <a:latin typeface="Times New Roman"/>
                <a:cs typeface="Times New Roman"/>
              </a:rPr>
              <a:t> </a:t>
            </a:r>
            <a:r>
              <a:rPr sz="1200" spc="-5" dirty="0">
                <a:latin typeface="Times New Roman"/>
                <a:cs typeface="Times New Roman"/>
              </a:rPr>
              <a:t>agent.</a:t>
            </a:r>
            <a:endParaRPr sz="1200">
              <a:latin typeface="Times New Roman"/>
              <a:cs typeface="Times New Roman"/>
            </a:endParaRPr>
          </a:p>
          <a:p>
            <a:pPr marL="241300" marR="7620" indent="-228600" algn="just">
              <a:lnSpc>
                <a:spcPct val="143700"/>
              </a:lnSpc>
              <a:spcBef>
                <a:spcPts val="5"/>
              </a:spcBef>
              <a:buFont typeface="Times New Roman"/>
              <a:buAutoNum type="arabicParenR" startAt="17"/>
              <a:tabLst>
                <a:tab pos="280035" algn="l"/>
              </a:tabLst>
            </a:pPr>
            <a:r>
              <a:rPr dirty="0"/>
              <a:t>	</a:t>
            </a:r>
            <a:r>
              <a:rPr sz="1200" spc="-5" dirty="0">
                <a:latin typeface="Times New Roman"/>
                <a:cs typeface="Times New Roman"/>
              </a:rPr>
              <a:t>Rule 20 provides that </a:t>
            </a:r>
            <a:r>
              <a:rPr sz="1200" dirty="0">
                <a:latin typeface="Times New Roman"/>
                <a:cs typeface="Times New Roman"/>
              </a:rPr>
              <a:t>the </a:t>
            </a:r>
            <a:r>
              <a:rPr sz="1200" spc="-5" dirty="0">
                <a:latin typeface="Times New Roman"/>
                <a:cs typeface="Times New Roman"/>
              </a:rPr>
              <a:t>fee of an advocate depending upon the success  of the sue he is considered as </a:t>
            </a:r>
            <a:r>
              <a:rPr sz="1200" dirty="0">
                <a:latin typeface="Times New Roman"/>
                <a:cs typeface="Times New Roman"/>
              </a:rPr>
              <a:t>oppose </a:t>
            </a:r>
            <a:r>
              <a:rPr sz="1200" spc="-5" dirty="0">
                <a:latin typeface="Times New Roman"/>
                <a:cs typeface="Times New Roman"/>
              </a:rPr>
              <a:t>to public policy. Contract </a:t>
            </a:r>
            <a:r>
              <a:rPr sz="1200" dirty="0">
                <a:latin typeface="Times New Roman"/>
                <a:cs typeface="Times New Roman"/>
              </a:rPr>
              <a:t>for  </a:t>
            </a:r>
            <a:r>
              <a:rPr sz="1200" spc="-5" dirty="0">
                <a:latin typeface="Times New Roman"/>
                <a:cs typeface="Times New Roman"/>
              </a:rPr>
              <a:t>contingent fee is also hit </a:t>
            </a:r>
            <a:r>
              <a:rPr sz="1200" dirty="0">
                <a:latin typeface="Times New Roman"/>
                <a:cs typeface="Times New Roman"/>
              </a:rPr>
              <a:t>by </a:t>
            </a:r>
            <a:r>
              <a:rPr sz="1200" spc="-5" dirty="0">
                <a:latin typeface="Times New Roman"/>
                <a:cs typeface="Times New Roman"/>
              </a:rPr>
              <a:t>section 23 of the Indian Contract</a:t>
            </a:r>
            <a:r>
              <a:rPr sz="1200" spc="70" dirty="0">
                <a:latin typeface="Times New Roman"/>
                <a:cs typeface="Times New Roman"/>
              </a:rPr>
              <a:t> </a:t>
            </a:r>
            <a:r>
              <a:rPr sz="1200" spc="-5" dirty="0">
                <a:latin typeface="Times New Roman"/>
                <a:cs typeface="Times New Roman"/>
              </a:rPr>
              <a:t>Act.</a:t>
            </a:r>
            <a:endParaRPr sz="1200">
              <a:latin typeface="Times New Roman"/>
              <a:cs typeface="Times New Roman"/>
            </a:endParaRPr>
          </a:p>
          <a:p>
            <a:pPr marL="241300" marR="8890" indent="-228600" algn="just">
              <a:lnSpc>
                <a:spcPts val="2080"/>
              </a:lnSpc>
              <a:spcBef>
                <a:spcPts val="160"/>
              </a:spcBef>
              <a:buFont typeface="Times New Roman"/>
              <a:buAutoNum type="arabicParenR" startAt="17"/>
              <a:tabLst>
                <a:tab pos="280035" algn="l"/>
              </a:tabLst>
            </a:pPr>
            <a:r>
              <a:rPr dirty="0"/>
              <a:t>	</a:t>
            </a:r>
            <a:r>
              <a:rPr sz="1200" spc="-5" dirty="0">
                <a:latin typeface="Times New Roman"/>
                <a:cs typeface="Times New Roman"/>
              </a:rPr>
              <a:t>Rule 21 provides that </a:t>
            </a:r>
            <a:r>
              <a:rPr sz="1200" dirty="0">
                <a:latin typeface="Times New Roman"/>
                <a:cs typeface="Times New Roman"/>
              </a:rPr>
              <a:t>an </a:t>
            </a:r>
            <a:r>
              <a:rPr sz="1200" spc="-5" dirty="0">
                <a:latin typeface="Times New Roman"/>
                <a:cs typeface="Times New Roman"/>
              </a:rPr>
              <a:t>advocate shall not </a:t>
            </a:r>
            <a:r>
              <a:rPr sz="1200" spc="5" dirty="0">
                <a:latin typeface="Times New Roman"/>
                <a:cs typeface="Times New Roman"/>
              </a:rPr>
              <a:t>buy </a:t>
            </a:r>
            <a:r>
              <a:rPr sz="1200" spc="-5" dirty="0">
                <a:latin typeface="Times New Roman"/>
                <a:cs typeface="Times New Roman"/>
              </a:rPr>
              <a:t>or traffic in or stipulate  for or agree to receive </a:t>
            </a:r>
            <a:r>
              <a:rPr sz="1200" dirty="0">
                <a:latin typeface="Times New Roman"/>
                <a:cs typeface="Times New Roman"/>
              </a:rPr>
              <a:t>any </a:t>
            </a:r>
            <a:r>
              <a:rPr sz="1200" spc="-5" dirty="0">
                <a:latin typeface="Times New Roman"/>
                <a:cs typeface="Times New Roman"/>
              </a:rPr>
              <a:t>share or interest in </a:t>
            </a:r>
            <a:r>
              <a:rPr sz="1200" spc="5" dirty="0">
                <a:latin typeface="Times New Roman"/>
                <a:cs typeface="Times New Roman"/>
              </a:rPr>
              <a:t>any </a:t>
            </a:r>
            <a:r>
              <a:rPr sz="1200" spc="-5" dirty="0">
                <a:latin typeface="Times New Roman"/>
                <a:cs typeface="Times New Roman"/>
              </a:rPr>
              <a:t>actionable</a:t>
            </a:r>
            <a:r>
              <a:rPr sz="1200" spc="25" dirty="0">
                <a:latin typeface="Times New Roman"/>
                <a:cs typeface="Times New Roman"/>
              </a:rPr>
              <a:t> </a:t>
            </a:r>
            <a:r>
              <a:rPr sz="1200" spc="-5" dirty="0">
                <a:latin typeface="Times New Roman"/>
                <a:cs typeface="Times New Roman"/>
              </a:rPr>
              <a:t>claim.</a:t>
            </a:r>
            <a:endParaRPr sz="1200">
              <a:latin typeface="Times New Roman"/>
              <a:cs typeface="Times New Roman"/>
            </a:endParaRPr>
          </a:p>
          <a:p>
            <a:pPr marL="279400" indent="-267335" algn="just">
              <a:lnSpc>
                <a:spcPct val="100000"/>
              </a:lnSpc>
              <a:spcBef>
                <a:spcPts val="445"/>
              </a:spcBef>
              <a:buAutoNum type="arabicParenR" startAt="17"/>
              <a:tabLst>
                <a:tab pos="280035" algn="l"/>
              </a:tabLst>
            </a:pPr>
            <a:r>
              <a:rPr sz="1200" spc="-5" dirty="0">
                <a:latin typeface="Times New Roman"/>
                <a:cs typeface="Times New Roman"/>
              </a:rPr>
              <a:t>Rule 22 provides that an advocate </a:t>
            </a:r>
            <a:r>
              <a:rPr sz="1200" dirty="0">
                <a:latin typeface="Times New Roman"/>
                <a:cs typeface="Times New Roman"/>
              </a:rPr>
              <a:t>shall </a:t>
            </a:r>
            <a:r>
              <a:rPr sz="1200" spc="-5" dirty="0">
                <a:latin typeface="Times New Roman"/>
                <a:cs typeface="Times New Roman"/>
              </a:rPr>
              <a:t>not </a:t>
            </a:r>
            <a:r>
              <a:rPr sz="1200" dirty="0">
                <a:latin typeface="Times New Roman"/>
                <a:cs typeface="Times New Roman"/>
              </a:rPr>
              <a:t>directly </a:t>
            </a:r>
            <a:r>
              <a:rPr sz="1200" spc="-5" dirty="0">
                <a:latin typeface="Times New Roman"/>
                <a:cs typeface="Times New Roman"/>
              </a:rPr>
              <a:t>or </a:t>
            </a:r>
            <a:r>
              <a:rPr sz="1200" dirty="0">
                <a:latin typeface="Times New Roman"/>
                <a:cs typeface="Times New Roman"/>
              </a:rPr>
              <a:t>indirectly </a:t>
            </a:r>
            <a:r>
              <a:rPr sz="1200" spc="-5" dirty="0">
                <a:latin typeface="Times New Roman"/>
                <a:cs typeface="Times New Roman"/>
              </a:rPr>
              <a:t>bid foe</a:t>
            </a:r>
            <a:r>
              <a:rPr sz="1200" spc="55" dirty="0">
                <a:latin typeface="Times New Roman"/>
                <a:cs typeface="Times New Roman"/>
              </a:rPr>
              <a:t> </a:t>
            </a:r>
            <a:r>
              <a:rPr sz="1200" spc="-5" dirty="0">
                <a:latin typeface="Times New Roman"/>
                <a:cs typeface="Times New Roman"/>
              </a:rPr>
              <a:t>or</a:t>
            </a:r>
            <a:endParaRPr sz="1200">
              <a:latin typeface="Times New Roman"/>
              <a:cs typeface="Times New Roman"/>
            </a:endParaRPr>
          </a:p>
          <a:p>
            <a:pPr marL="241300" marR="8890" algn="just">
              <a:lnSpc>
                <a:spcPct val="143700"/>
              </a:lnSpc>
              <a:spcBef>
                <a:spcPts val="10"/>
              </a:spcBef>
            </a:pPr>
            <a:r>
              <a:rPr sz="1200" spc="-5" dirty="0">
                <a:latin typeface="Times New Roman"/>
                <a:cs typeface="Times New Roman"/>
              </a:rPr>
              <a:t>purchase either in his </a:t>
            </a:r>
            <a:r>
              <a:rPr sz="1200" spc="-10" dirty="0">
                <a:latin typeface="Times New Roman"/>
                <a:cs typeface="Times New Roman"/>
              </a:rPr>
              <a:t>own </a:t>
            </a:r>
            <a:r>
              <a:rPr sz="1200" spc="-5" dirty="0">
                <a:latin typeface="Times New Roman"/>
                <a:cs typeface="Times New Roman"/>
              </a:rPr>
              <a:t>name or </a:t>
            </a:r>
            <a:r>
              <a:rPr sz="1200" dirty="0">
                <a:latin typeface="Times New Roman"/>
                <a:cs typeface="Times New Roman"/>
              </a:rPr>
              <a:t>any </a:t>
            </a:r>
            <a:r>
              <a:rPr sz="1200" spc="-5" dirty="0">
                <a:latin typeface="Times New Roman"/>
                <a:cs typeface="Times New Roman"/>
              </a:rPr>
              <a:t>other </a:t>
            </a:r>
            <a:r>
              <a:rPr sz="1200" dirty="0">
                <a:latin typeface="Times New Roman"/>
                <a:cs typeface="Times New Roman"/>
              </a:rPr>
              <a:t>name </a:t>
            </a:r>
            <a:r>
              <a:rPr sz="1200" spc="-5" dirty="0">
                <a:latin typeface="Times New Roman"/>
                <a:cs typeface="Times New Roman"/>
              </a:rPr>
              <a:t>for his own benefit </a:t>
            </a:r>
            <a:r>
              <a:rPr sz="1200" spc="-10" dirty="0">
                <a:latin typeface="Times New Roman"/>
                <a:cs typeface="Times New Roman"/>
              </a:rPr>
              <a:t>or  </a:t>
            </a:r>
            <a:r>
              <a:rPr sz="1200" spc="-5" dirty="0">
                <a:latin typeface="Times New Roman"/>
                <a:cs typeface="Times New Roman"/>
              </a:rPr>
              <a:t>benefit of </a:t>
            </a:r>
            <a:r>
              <a:rPr sz="1200" dirty="0">
                <a:latin typeface="Times New Roman"/>
                <a:cs typeface="Times New Roman"/>
              </a:rPr>
              <a:t>any </a:t>
            </a:r>
            <a:r>
              <a:rPr sz="1200" spc="-5" dirty="0">
                <a:latin typeface="Times New Roman"/>
                <a:cs typeface="Times New Roman"/>
              </a:rPr>
              <a:t>other person, </a:t>
            </a:r>
            <a:r>
              <a:rPr sz="1200" dirty="0">
                <a:latin typeface="Times New Roman"/>
                <a:cs typeface="Times New Roman"/>
              </a:rPr>
              <a:t>any property </a:t>
            </a:r>
            <a:r>
              <a:rPr sz="1200" spc="-5" dirty="0">
                <a:latin typeface="Times New Roman"/>
                <a:cs typeface="Times New Roman"/>
              </a:rPr>
              <a:t>sold </a:t>
            </a:r>
            <a:r>
              <a:rPr sz="1200" dirty="0">
                <a:latin typeface="Times New Roman"/>
                <a:cs typeface="Times New Roman"/>
              </a:rPr>
              <a:t>in </a:t>
            </a:r>
            <a:r>
              <a:rPr sz="1200" spc="-5" dirty="0">
                <a:latin typeface="Times New Roman"/>
                <a:cs typeface="Times New Roman"/>
              </a:rPr>
              <a:t>execution of decree or  other proceeding in which he was </a:t>
            </a:r>
            <a:r>
              <a:rPr sz="1200" dirty="0">
                <a:latin typeface="Times New Roman"/>
                <a:cs typeface="Times New Roman"/>
              </a:rPr>
              <a:t>professionally</a:t>
            </a:r>
            <a:r>
              <a:rPr sz="1200" spc="-10" dirty="0">
                <a:latin typeface="Times New Roman"/>
                <a:cs typeface="Times New Roman"/>
              </a:rPr>
              <a:t> </a:t>
            </a:r>
            <a:r>
              <a:rPr sz="1200" spc="-5" dirty="0">
                <a:latin typeface="Times New Roman"/>
                <a:cs typeface="Times New Roman"/>
              </a:rPr>
              <a:t>engaged.</a:t>
            </a:r>
            <a:endParaRPr sz="1200">
              <a:latin typeface="Times New Roman"/>
              <a:cs typeface="Times New Roman"/>
            </a:endParaRPr>
          </a:p>
          <a:p>
            <a:pPr marL="241300" indent="-228600">
              <a:lnSpc>
                <a:spcPct val="100000"/>
              </a:lnSpc>
              <a:spcBef>
                <a:spcPts val="620"/>
              </a:spcBef>
              <a:buAutoNum type="arabicParenR" startAt="22"/>
              <a:tabLst>
                <a:tab pos="279400" algn="l"/>
              </a:tabLst>
            </a:pPr>
            <a:r>
              <a:rPr sz="1200" spc="-5" dirty="0">
                <a:latin typeface="Times New Roman"/>
                <a:cs typeface="Times New Roman"/>
              </a:rPr>
              <a:t>Rule</a:t>
            </a:r>
            <a:r>
              <a:rPr sz="1200" spc="95" dirty="0">
                <a:latin typeface="Times New Roman"/>
                <a:cs typeface="Times New Roman"/>
              </a:rPr>
              <a:t> </a:t>
            </a:r>
            <a:r>
              <a:rPr sz="1200" spc="-5" dirty="0">
                <a:latin typeface="Times New Roman"/>
                <a:cs typeface="Times New Roman"/>
              </a:rPr>
              <a:t>23</a:t>
            </a:r>
            <a:r>
              <a:rPr sz="1200" spc="105" dirty="0">
                <a:latin typeface="Times New Roman"/>
                <a:cs typeface="Times New Roman"/>
              </a:rPr>
              <a:t> </a:t>
            </a:r>
            <a:r>
              <a:rPr sz="1200" spc="-5" dirty="0">
                <a:latin typeface="Times New Roman"/>
                <a:cs typeface="Times New Roman"/>
              </a:rPr>
              <a:t>provides</a:t>
            </a:r>
            <a:r>
              <a:rPr sz="1200" spc="100" dirty="0">
                <a:latin typeface="Times New Roman"/>
                <a:cs typeface="Times New Roman"/>
              </a:rPr>
              <a:t> </a:t>
            </a:r>
            <a:r>
              <a:rPr sz="1200" spc="-5" dirty="0">
                <a:latin typeface="Times New Roman"/>
                <a:cs typeface="Times New Roman"/>
              </a:rPr>
              <a:t>that</a:t>
            </a:r>
            <a:r>
              <a:rPr sz="1200" spc="105" dirty="0">
                <a:latin typeface="Times New Roman"/>
                <a:cs typeface="Times New Roman"/>
              </a:rPr>
              <a:t> </a:t>
            </a:r>
            <a:r>
              <a:rPr sz="1200" dirty="0">
                <a:latin typeface="Times New Roman"/>
                <a:cs typeface="Times New Roman"/>
              </a:rPr>
              <a:t>an</a:t>
            </a:r>
            <a:r>
              <a:rPr sz="1200" spc="100" dirty="0">
                <a:latin typeface="Times New Roman"/>
                <a:cs typeface="Times New Roman"/>
              </a:rPr>
              <a:t> </a:t>
            </a:r>
            <a:r>
              <a:rPr sz="1200" spc="-5" dirty="0">
                <a:latin typeface="Times New Roman"/>
                <a:cs typeface="Times New Roman"/>
              </a:rPr>
              <a:t>advocate</a:t>
            </a:r>
            <a:r>
              <a:rPr sz="1200" spc="100" dirty="0">
                <a:latin typeface="Times New Roman"/>
                <a:cs typeface="Times New Roman"/>
              </a:rPr>
              <a:t> </a:t>
            </a:r>
            <a:r>
              <a:rPr sz="1200" spc="-5" dirty="0">
                <a:latin typeface="Times New Roman"/>
                <a:cs typeface="Times New Roman"/>
              </a:rPr>
              <a:t>shall</a:t>
            </a:r>
            <a:r>
              <a:rPr sz="1200" spc="105" dirty="0">
                <a:latin typeface="Times New Roman"/>
                <a:cs typeface="Times New Roman"/>
              </a:rPr>
              <a:t> </a:t>
            </a:r>
            <a:r>
              <a:rPr sz="1200" spc="-5" dirty="0">
                <a:latin typeface="Times New Roman"/>
                <a:cs typeface="Times New Roman"/>
              </a:rPr>
              <a:t>not</a:t>
            </a:r>
            <a:r>
              <a:rPr sz="1200" spc="100" dirty="0">
                <a:latin typeface="Times New Roman"/>
                <a:cs typeface="Times New Roman"/>
              </a:rPr>
              <a:t> </a:t>
            </a:r>
            <a:r>
              <a:rPr sz="1200" dirty="0">
                <a:latin typeface="Times New Roman"/>
                <a:cs typeface="Times New Roman"/>
              </a:rPr>
              <a:t>adjust</a:t>
            </a:r>
            <a:r>
              <a:rPr sz="1200" spc="110" dirty="0">
                <a:latin typeface="Times New Roman"/>
                <a:cs typeface="Times New Roman"/>
              </a:rPr>
              <a:t> </a:t>
            </a:r>
            <a:r>
              <a:rPr sz="1200" spc="-5" dirty="0">
                <a:latin typeface="Times New Roman"/>
                <a:cs typeface="Times New Roman"/>
              </a:rPr>
              <a:t>fee</a:t>
            </a:r>
            <a:r>
              <a:rPr sz="1200" spc="95" dirty="0">
                <a:latin typeface="Times New Roman"/>
                <a:cs typeface="Times New Roman"/>
              </a:rPr>
              <a:t> </a:t>
            </a:r>
            <a:r>
              <a:rPr sz="1200" spc="-5" dirty="0">
                <a:latin typeface="Times New Roman"/>
                <a:cs typeface="Times New Roman"/>
              </a:rPr>
              <a:t>payable</a:t>
            </a:r>
            <a:r>
              <a:rPr sz="1200" spc="100" dirty="0">
                <a:latin typeface="Times New Roman"/>
                <a:cs typeface="Times New Roman"/>
              </a:rPr>
              <a:t> </a:t>
            </a:r>
            <a:r>
              <a:rPr sz="1200" spc="-5" dirty="0">
                <a:latin typeface="Times New Roman"/>
                <a:cs typeface="Times New Roman"/>
              </a:rPr>
              <a:t>to</a:t>
            </a:r>
            <a:r>
              <a:rPr sz="1200" spc="100" dirty="0">
                <a:latin typeface="Times New Roman"/>
                <a:cs typeface="Times New Roman"/>
              </a:rPr>
              <a:t> </a:t>
            </a:r>
            <a:r>
              <a:rPr sz="1200" spc="-5" dirty="0">
                <a:latin typeface="Times New Roman"/>
                <a:cs typeface="Times New Roman"/>
              </a:rPr>
              <a:t>him</a:t>
            </a:r>
            <a:r>
              <a:rPr sz="1200" spc="105" dirty="0">
                <a:latin typeface="Times New Roman"/>
                <a:cs typeface="Times New Roman"/>
              </a:rPr>
              <a:t> </a:t>
            </a:r>
            <a:r>
              <a:rPr sz="1200" spc="5" dirty="0">
                <a:latin typeface="Times New Roman"/>
                <a:cs typeface="Times New Roman"/>
              </a:rPr>
              <a:t>by</a:t>
            </a:r>
            <a:endParaRPr sz="1200">
              <a:latin typeface="Times New Roman"/>
              <a:cs typeface="Times New Roman"/>
            </a:endParaRPr>
          </a:p>
          <a:p>
            <a:pPr marL="241300" marR="6350">
              <a:lnSpc>
                <a:spcPct val="143300"/>
              </a:lnSpc>
              <a:spcBef>
                <a:spcPts val="15"/>
              </a:spcBef>
            </a:pPr>
            <a:r>
              <a:rPr sz="1200" spc="-5" dirty="0">
                <a:latin typeface="Times New Roman"/>
                <a:cs typeface="Times New Roman"/>
              </a:rPr>
              <a:t>his client against his </a:t>
            </a:r>
            <a:r>
              <a:rPr sz="1200" dirty="0">
                <a:latin typeface="Times New Roman"/>
                <a:cs typeface="Times New Roman"/>
              </a:rPr>
              <a:t>own </a:t>
            </a:r>
            <a:r>
              <a:rPr sz="1200" spc="-5" dirty="0">
                <a:latin typeface="Times New Roman"/>
                <a:cs typeface="Times New Roman"/>
              </a:rPr>
              <a:t>personal </a:t>
            </a:r>
            <a:r>
              <a:rPr sz="1200" dirty="0">
                <a:latin typeface="Times New Roman"/>
                <a:cs typeface="Times New Roman"/>
              </a:rPr>
              <a:t>property </a:t>
            </a:r>
            <a:r>
              <a:rPr sz="1200" spc="-5" dirty="0">
                <a:latin typeface="Times New Roman"/>
                <a:cs typeface="Times New Roman"/>
              </a:rPr>
              <a:t>or </a:t>
            </a:r>
            <a:r>
              <a:rPr sz="1200" dirty="0">
                <a:latin typeface="Times New Roman"/>
                <a:cs typeface="Times New Roman"/>
              </a:rPr>
              <a:t>liability </a:t>
            </a:r>
            <a:r>
              <a:rPr sz="1200" spc="-5" dirty="0">
                <a:latin typeface="Times New Roman"/>
                <a:cs typeface="Times New Roman"/>
              </a:rPr>
              <a:t>to the client </a:t>
            </a:r>
            <a:r>
              <a:rPr sz="1200" dirty="0">
                <a:latin typeface="Times New Roman"/>
                <a:cs typeface="Times New Roman"/>
              </a:rPr>
              <a:t>which  liability does </a:t>
            </a:r>
            <a:r>
              <a:rPr sz="1200" spc="-5" dirty="0">
                <a:latin typeface="Times New Roman"/>
                <a:cs typeface="Times New Roman"/>
              </a:rPr>
              <a:t>not arise in course of his employment as an</a:t>
            </a:r>
            <a:r>
              <a:rPr sz="1200" spc="25" dirty="0">
                <a:latin typeface="Times New Roman"/>
                <a:cs typeface="Times New Roman"/>
              </a:rPr>
              <a:t> </a:t>
            </a:r>
            <a:r>
              <a:rPr sz="1200" spc="-5" dirty="0">
                <a:latin typeface="Times New Roman"/>
                <a:cs typeface="Times New Roman"/>
              </a:rPr>
              <a:t>advocate.</a:t>
            </a:r>
            <a:endParaRPr sz="1200">
              <a:latin typeface="Times New Roman"/>
              <a:cs typeface="Times New Roman"/>
            </a:endParaRPr>
          </a:p>
          <a:p>
            <a:pPr marL="240665" marR="8890" indent="-228600">
              <a:lnSpc>
                <a:spcPct val="143300"/>
              </a:lnSpc>
              <a:spcBef>
                <a:spcPts val="10"/>
              </a:spcBef>
              <a:buFont typeface="Times New Roman"/>
              <a:buAutoNum type="arabicParenR" startAt="23"/>
              <a:tabLst>
                <a:tab pos="279400" algn="l"/>
              </a:tabLst>
            </a:pPr>
            <a:r>
              <a:rPr dirty="0"/>
              <a:t>	</a:t>
            </a:r>
            <a:r>
              <a:rPr sz="1200" spc="-5" dirty="0">
                <a:latin typeface="Times New Roman"/>
                <a:cs typeface="Times New Roman"/>
              </a:rPr>
              <a:t>Rule 24 provides that an advocate shall not do anything </a:t>
            </a:r>
            <a:r>
              <a:rPr sz="1200" dirty="0">
                <a:latin typeface="Times New Roman"/>
                <a:cs typeface="Times New Roman"/>
              </a:rPr>
              <a:t>whereby </a:t>
            </a:r>
            <a:r>
              <a:rPr sz="1200" spc="-5" dirty="0">
                <a:latin typeface="Times New Roman"/>
                <a:cs typeface="Times New Roman"/>
              </a:rPr>
              <a:t>he  abuses or take advantage of the confidence repose </a:t>
            </a:r>
            <a:r>
              <a:rPr sz="1200" dirty="0">
                <a:latin typeface="Times New Roman"/>
                <a:cs typeface="Times New Roman"/>
              </a:rPr>
              <a:t>in </a:t>
            </a:r>
            <a:r>
              <a:rPr sz="1200" spc="-5" dirty="0">
                <a:latin typeface="Times New Roman"/>
                <a:cs typeface="Times New Roman"/>
              </a:rPr>
              <a:t>him </a:t>
            </a:r>
            <a:r>
              <a:rPr sz="1200" dirty="0">
                <a:latin typeface="Times New Roman"/>
                <a:cs typeface="Times New Roman"/>
              </a:rPr>
              <a:t>by </a:t>
            </a:r>
            <a:r>
              <a:rPr sz="1200" spc="-5" dirty="0">
                <a:latin typeface="Times New Roman"/>
                <a:cs typeface="Times New Roman"/>
              </a:rPr>
              <a:t>his</a:t>
            </a:r>
            <a:r>
              <a:rPr sz="1200" spc="75" dirty="0">
                <a:latin typeface="Times New Roman"/>
                <a:cs typeface="Times New Roman"/>
              </a:rPr>
              <a:t> </a:t>
            </a:r>
            <a:r>
              <a:rPr sz="1200" spc="-5" dirty="0">
                <a:latin typeface="Times New Roman"/>
                <a:cs typeface="Times New Roman"/>
              </a:rPr>
              <a:t>client.</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8</a:t>
            </a:fld>
            <a:endParaRPr spc="-5"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816094" y="808739"/>
            <a:ext cx="4845050" cy="8962390"/>
          </a:xfrm>
          <a:prstGeom prst="rect">
            <a:avLst/>
          </a:prstGeom>
        </p:spPr>
        <p:txBody>
          <a:bodyPr vert="horz" wrap="square" lIns="0" tIns="12065" rIns="0" bIns="0" rtlCol="0">
            <a:spAutoFit/>
          </a:bodyPr>
          <a:lstStyle/>
          <a:p>
            <a:pPr marL="241300" marR="5080" indent="-228600" algn="just">
              <a:lnSpc>
                <a:spcPct val="143700"/>
              </a:lnSpc>
              <a:spcBef>
                <a:spcPts val="95"/>
              </a:spcBef>
              <a:buFont typeface="Times New Roman"/>
              <a:buAutoNum type="arabicParenR" startAt="24"/>
              <a:tabLst>
                <a:tab pos="279400" algn="l"/>
              </a:tabLst>
            </a:pPr>
            <a:r>
              <a:rPr dirty="0"/>
              <a:t>	</a:t>
            </a:r>
            <a:r>
              <a:rPr sz="1200" spc="-5" dirty="0">
                <a:latin typeface="Times New Roman"/>
                <a:cs typeface="Times New Roman"/>
              </a:rPr>
              <a:t>Rule 25 provides that an advocate should keep an account of clients  </a:t>
            </a:r>
            <a:r>
              <a:rPr sz="1200" dirty="0">
                <a:latin typeface="Times New Roman"/>
                <a:cs typeface="Times New Roman"/>
              </a:rPr>
              <a:t>money </a:t>
            </a:r>
            <a:r>
              <a:rPr sz="1200" spc="-5" dirty="0">
                <a:latin typeface="Times New Roman"/>
                <a:cs typeface="Times New Roman"/>
              </a:rPr>
              <a:t>entrusted to him and accounts should </a:t>
            </a:r>
            <a:r>
              <a:rPr sz="1200" dirty="0">
                <a:latin typeface="Times New Roman"/>
                <a:cs typeface="Times New Roman"/>
              </a:rPr>
              <a:t>show </a:t>
            </a:r>
            <a:r>
              <a:rPr sz="1200" spc="-5" dirty="0">
                <a:latin typeface="Times New Roman"/>
                <a:cs typeface="Times New Roman"/>
              </a:rPr>
              <a:t>amount received from  the client or on his behalf the expenses </a:t>
            </a:r>
            <a:r>
              <a:rPr sz="1200" dirty="0">
                <a:latin typeface="Times New Roman"/>
                <a:cs typeface="Times New Roman"/>
              </a:rPr>
              <a:t>incurred </a:t>
            </a:r>
            <a:r>
              <a:rPr sz="1200" spc="-5" dirty="0">
                <a:latin typeface="Times New Roman"/>
                <a:cs typeface="Times New Roman"/>
              </a:rPr>
              <a:t>for him and </a:t>
            </a:r>
            <a:r>
              <a:rPr sz="1200" dirty="0">
                <a:latin typeface="Times New Roman"/>
                <a:cs typeface="Times New Roman"/>
              </a:rPr>
              <a:t>the debits  </a:t>
            </a:r>
            <a:r>
              <a:rPr sz="1200" spc="-5" dirty="0">
                <a:latin typeface="Times New Roman"/>
                <a:cs typeface="Times New Roman"/>
              </a:rPr>
              <a:t>made on account of fees with the respective </a:t>
            </a:r>
            <a:r>
              <a:rPr sz="1200" dirty="0">
                <a:latin typeface="Times New Roman"/>
                <a:cs typeface="Times New Roman"/>
              </a:rPr>
              <a:t>dates </a:t>
            </a:r>
            <a:r>
              <a:rPr sz="1200" spc="-5" dirty="0">
                <a:latin typeface="Times New Roman"/>
                <a:cs typeface="Times New Roman"/>
              </a:rPr>
              <a:t>and all other </a:t>
            </a:r>
            <a:r>
              <a:rPr sz="1200" dirty="0">
                <a:latin typeface="Times New Roman"/>
                <a:cs typeface="Times New Roman"/>
              </a:rPr>
              <a:t>necessary  </a:t>
            </a:r>
            <a:r>
              <a:rPr sz="1200" spc="-5" dirty="0">
                <a:latin typeface="Times New Roman"/>
                <a:cs typeface="Times New Roman"/>
              </a:rPr>
              <a:t>particulars.</a:t>
            </a:r>
            <a:endParaRPr sz="1200">
              <a:latin typeface="Times New Roman"/>
              <a:cs typeface="Times New Roman"/>
            </a:endParaRPr>
          </a:p>
          <a:p>
            <a:pPr marL="241300" indent="-228600" algn="just">
              <a:lnSpc>
                <a:spcPct val="100000"/>
              </a:lnSpc>
              <a:spcBef>
                <a:spcPts val="620"/>
              </a:spcBef>
              <a:buAutoNum type="arabicParenR" startAt="24"/>
              <a:tabLst>
                <a:tab pos="279400" algn="l"/>
              </a:tabLst>
            </a:pPr>
            <a:r>
              <a:rPr sz="1200" spc="-5" dirty="0">
                <a:latin typeface="Times New Roman"/>
                <a:cs typeface="Times New Roman"/>
              </a:rPr>
              <a:t>Rule</a:t>
            </a:r>
            <a:r>
              <a:rPr sz="1200" spc="155" dirty="0">
                <a:latin typeface="Times New Roman"/>
                <a:cs typeface="Times New Roman"/>
              </a:rPr>
              <a:t> </a:t>
            </a:r>
            <a:r>
              <a:rPr sz="1200" spc="-5" dirty="0">
                <a:latin typeface="Times New Roman"/>
                <a:cs typeface="Times New Roman"/>
              </a:rPr>
              <a:t>26</a:t>
            </a:r>
            <a:r>
              <a:rPr sz="1200" spc="160" dirty="0">
                <a:latin typeface="Times New Roman"/>
                <a:cs typeface="Times New Roman"/>
              </a:rPr>
              <a:t> </a:t>
            </a:r>
            <a:r>
              <a:rPr sz="1200" spc="-5" dirty="0">
                <a:latin typeface="Times New Roman"/>
                <a:cs typeface="Times New Roman"/>
              </a:rPr>
              <a:t>provides</a:t>
            </a:r>
            <a:r>
              <a:rPr sz="1200" spc="165" dirty="0">
                <a:latin typeface="Times New Roman"/>
                <a:cs typeface="Times New Roman"/>
              </a:rPr>
              <a:t> </a:t>
            </a:r>
            <a:r>
              <a:rPr sz="1200" spc="-5" dirty="0">
                <a:latin typeface="Times New Roman"/>
                <a:cs typeface="Times New Roman"/>
              </a:rPr>
              <a:t>that</a:t>
            </a:r>
            <a:r>
              <a:rPr sz="1200" spc="150" dirty="0">
                <a:latin typeface="Times New Roman"/>
                <a:cs typeface="Times New Roman"/>
              </a:rPr>
              <a:t> </a:t>
            </a:r>
            <a:r>
              <a:rPr sz="1200" spc="-5" dirty="0">
                <a:latin typeface="Times New Roman"/>
                <a:cs typeface="Times New Roman"/>
              </a:rPr>
              <a:t>where</a:t>
            </a:r>
            <a:r>
              <a:rPr sz="1200" spc="160" dirty="0">
                <a:latin typeface="Times New Roman"/>
                <a:cs typeface="Times New Roman"/>
              </a:rPr>
              <a:t> </a:t>
            </a:r>
            <a:r>
              <a:rPr sz="1200" dirty="0">
                <a:latin typeface="Times New Roman"/>
                <a:cs typeface="Times New Roman"/>
              </a:rPr>
              <a:t>money</a:t>
            </a:r>
            <a:r>
              <a:rPr sz="1200" spc="135" dirty="0">
                <a:latin typeface="Times New Roman"/>
                <a:cs typeface="Times New Roman"/>
              </a:rPr>
              <a:t> </a:t>
            </a:r>
            <a:r>
              <a:rPr sz="1200" spc="-5" dirty="0">
                <a:latin typeface="Times New Roman"/>
                <a:cs typeface="Times New Roman"/>
              </a:rPr>
              <a:t>are</a:t>
            </a:r>
            <a:r>
              <a:rPr sz="1200" spc="160" dirty="0">
                <a:latin typeface="Times New Roman"/>
                <a:cs typeface="Times New Roman"/>
              </a:rPr>
              <a:t> </a:t>
            </a:r>
            <a:r>
              <a:rPr sz="1200" spc="-5" dirty="0">
                <a:latin typeface="Times New Roman"/>
                <a:cs typeface="Times New Roman"/>
              </a:rPr>
              <a:t>received</a:t>
            </a:r>
            <a:r>
              <a:rPr sz="1200" spc="160" dirty="0">
                <a:latin typeface="Times New Roman"/>
                <a:cs typeface="Times New Roman"/>
              </a:rPr>
              <a:t> </a:t>
            </a:r>
            <a:r>
              <a:rPr sz="1200" spc="-5" dirty="0">
                <a:latin typeface="Times New Roman"/>
                <a:cs typeface="Times New Roman"/>
              </a:rPr>
              <a:t>from</a:t>
            </a:r>
            <a:r>
              <a:rPr sz="1200" spc="165" dirty="0">
                <a:latin typeface="Times New Roman"/>
                <a:cs typeface="Times New Roman"/>
              </a:rPr>
              <a:t> </a:t>
            </a:r>
            <a:r>
              <a:rPr sz="1200" spc="-5" dirty="0">
                <a:latin typeface="Times New Roman"/>
                <a:cs typeface="Times New Roman"/>
              </a:rPr>
              <a:t>or</a:t>
            </a:r>
            <a:r>
              <a:rPr sz="1200" spc="155" dirty="0">
                <a:latin typeface="Times New Roman"/>
                <a:cs typeface="Times New Roman"/>
              </a:rPr>
              <a:t> </a:t>
            </a:r>
            <a:r>
              <a:rPr sz="1200" spc="-5" dirty="0">
                <a:latin typeface="Times New Roman"/>
                <a:cs typeface="Times New Roman"/>
              </a:rPr>
              <a:t>on</a:t>
            </a:r>
            <a:r>
              <a:rPr sz="1200" spc="165" dirty="0">
                <a:latin typeface="Times New Roman"/>
                <a:cs typeface="Times New Roman"/>
              </a:rPr>
              <a:t> </a:t>
            </a:r>
            <a:r>
              <a:rPr sz="1200" spc="-5" dirty="0">
                <a:latin typeface="Times New Roman"/>
                <a:cs typeface="Times New Roman"/>
              </a:rPr>
              <a:t>account</a:t>
            </a:r>
            <a:r>
              <a:rPr sz="1200" spc="160" dirty="0">
                <a:latin typeface="Times New Roman"/>
                <a:cs typeface="Times New Roman"/>
              </a:rPr>
              <a:t> </a:t>
            </a:r>
            <a:r>
              <a:rPr sz="1200" dirty="0">
                <a:latin typeface="Times New Roman"/>
                <a:cs typeface="Times New Roman"/>
              </a:rPr>
              <a:t>of</a:t>
            </a:r>
            <a:endParaRPr sz="1200">
              <a:latin typeface="Times New Roman"/>
              <a:cs typeface="Times New Roman"/>
            </a:endParaRPr>
          </a:p>
          <a:p>
            <a:pPr marL="241300" marR="7620" algn="just">
              <a:lnSpc>
                <a:spcPct val="143700"/>
              </a:lnSpc>
              <a:spcBef>
                <a:spcPts val="10"/>
              </a:spcBef>
            </a:pPr>
            <a:r>
              <a:rPr sz="1200" spc="-5" dirty="0">
                <a:latin typeface="Times New Roman"/>
                <a:cs typeface="Times New Roman"/>
              </a:rPr>
              <a:t>client, the entries in the account should contain a reference as to whether  the amount have been received </a:t>
            </a:r>
            <a:r>
              <a:rPr sz="1200" dirty="0">
                <a:latin typeface="Times New Roman"/>
                <a:cs typeface="Times New Roman"/>
              </a:rPr>
              <a:t>for </a:t>
            </a:r>
            <a:r>
              <a:rPr sz="1200" spc="-5" dirty="0">
                <a:latin typeface="Times New Roman"/>
                <a:cs typeface="Times New Roman"/>
              </a:rPr>
              <a:t>fees or expenses and </a:t>
            </a:r>
            <a:r>
              <a:rPr sz="1200" dirty="0">
                <a:latin typeface="Times New Roman"/>
                <a:cs typeface="Times New Roman"/>
              </a:rPr>
              <a:t>during the </a:t>
            </a:r>
            <a:r>
              <a:rPr sz="1200" spc="-5" dirty="0">
                <a:latin typeface="Times New Roman"/>
                <a:cs typeface="Times New Roman"/>
              </a:rPr>
              <a:t>course  of the proceeding no advocate shall accept with the consent in writing of  the client concerned be at liberty to divert </a:t>
            </a:r>
            <a:r>
              <a:rPr sz="1200" dirty="0">
                <a:latin typeface="Times New Roman"/>
                <a:cs typeface="Times New Roman"/>
              </a:rPr>
              <a:t>any </a:t>
            </a:r>
            <a:r>
              <a:rPr sz="1200" spc="-5" dirty="0">
                <a:latin typeface="Times New Roman"/>
                <a:cs typeface="Times New Roman"/>
              </a:rPr>
              <a:t>portion of the expenses  towards fee.</a:t>
            </a:r>
            <a:endParaRPr sz="1200">
              <a:latin typeface="Times New Roman"/>
              <a:cs typeface="Times New Roman"/>
            </a:endParaRPr>
          </a:p>
          <a:p>
            <a:pPr marL="241300" indent="-228600" algn="just">
              <a:lnSpc>
                <a:spcPct val="100000"/>
              </a:lnSpc>
              <a:spcBef>
                <a:spcPts val="625"/>
              </a:spcBef>
              <a:buAutoNum type="arabicParenR" startAt="26"/>
              <a:tabLst>
                <a:tab pos="279400" algn="l"/>
              </a:tabLst>
            </a:pPr>
            <a:r>
              <a:rPr sz="1200" spc="-5" dirty="0">
                <a:latin typeface="Times New Roman"/>
                <a:cs typeface="Times New Roman"/>
              </a:rPr>
              <a:t>Rule</a:t>
            </a:r>
            <a:r>
              <a:rPr sz="1200" spc="130" dirty="0">
                <a:latin typeface="Times New Roman"/>
                <a:cs typeface="Times New Roman"/>
              </a:rPr>
              <a:t> </a:t>
            </a:r>
            <a:r>
              <a:rPr sz="1200" spc="-5" dirty="0">
                <a:latin typeface="Times New Roman"/>
                <a:cs typeface="Times New Roman"/>
              </a:rPr>
              <a:t>27</a:t>
            </a:r>
            <a:r>
              <a:rPr sz="1200" spc="140" dirty="0">
                <a:latin typeface="Times New Roman"/>
                <a:cs typeface="Times New Roman"/>
              </a:rPr>
              <a:t> </a:t>
            </a:r>
            <a:r>
              <a:rPr sz="1200" spc="-5" dirty="0">
                <a:latin typeface="Times New Roman"/>
                <a:cs typeface="Times New Roman"/>
              </a:rPr>
              <a:t>provides</a:t>
            </a:r>
            <a:r>
              <a:rPr sz="1200" spc="135" dirty="0">
                <a:latin typeface="Times New Roman"/>
                <a:cs typeface="Times New Roman"/>
              </a:rPr>
              <a:t> </a:t>
            </a:r>
            <a:r>
              <a:rPr sz="1200" spc="-5" dirty="0">
                <a:latin typeface="Times New Roman"/>
                <a:cs typeface="Times New Roman"/>
              </a:rPr>
              <a:t>that</a:t>
            </a:r>
            <a:r>
              <a:rPr sz="1200" spc="155" dirty="0">
                <a:latin typeface="Times New Roman"/>
                <a:cs typeface="Times New Roman"/>
              </a:rPr>
              <a:t> </a:t>
            </a:r>
            <a:r>
              <a:rPr sz="1200" spc="-5" dirty="0">
                <a:latin typeface="Times New Roman"/>
                <a:cs typeface="Times New Roman"/>
              </a:rPr>
              <a:t>where</a:t>
            </a:r>
            <a:r>
              <a:rPr sz="1200" spc="140" dirty="0">
                <a:latin typeface="Times New Roman"/>
                <a:cs typeface="Times New Roman"/>
              </a:rPr>
              <a:t> </a:t>
            </a:r>
            <a:r>
              <a:rPr sz="1200" dirty="0">
                <a:latin typeface="Times New Roman"/>
                <a:cs typeface="Times New Roman"/>
              </a:rPr>
              <a:t>any</a:t>
            </a:r>
            <a:r>
              <a:rPr sz="1200" spc="114" dirty="0">
                <a:latin typeface="Times New Roman"/>
                <a:cs typeface="Times New Roman"/>
              </a:rPr>
              <a:t> </a:t>
            </a:r>
            <a:r>
              <a:rPr sz="1200" spc="-5" dirty="0">
                <a:latin typeface="Times New Roman"/>
                <a:cs typeface="Times New Roman"/>
              </a:rPr>
              <a:t>amount</a:t>
            </a:r>
            <a:r>
              <a:rPr sz="1200" spc="135" dirty="0">
                <a:latin typeface="Times New Roman"/>
                <a:cs typeface="Times New Roman"/>
              </a:rPr>
              <a:t> </a:t>
            </a:r>
            <a:r>
              <a:rPr sz="1200" spc="-5" dirty="0">
                <a:latin typeface="Times New Roman"/>
                <a:cs typeface="Times New Roman"/>
              </a:rPr>
              <a:t>is</a:t>
            </a:r>
            <a:r>
              <a:rPr sz="1200" spc="140" dirty="0">
                <a:latin typeface="Times New Roman"/>
                <a:cs typeface="Times New Roman"/>
              </a:rPr>
              <a:t> </a:t>
            </a:r>
            <a:r>
              <a:rPr sz="1200" spc="-5" dirty="0">
                <a:latin typeface="Times New Roman"/>
                <a:cs typeface="Times New Roman"/>
              </a:rPr>
              <a:t>received</a:t>
            </a:r>
            <a:r>
              <a:rPr sz="1200" spc="140" dirty="0">
                <a:latin typeface="Times New Roman"/>
                <a:cs typeface="Times New Roman"/>
              </a:rPr>
              <a:t> </a:t>
            </a:r>
            <a:r>
              <a:rPr sz="1200" spc="-5" dirty="0">
                <a:latin typeface="Times New Roman"/>
                <a:cs typeface="Times New Roman"/>
              </a:rPr>
              <a:t>or</a:t>
            </a:r>
            <a:r>
              <a:rPr sz="1200" spc="150" dirty="0">
                <a:latin typeface="Times New Roman"/>
                <a:cs typeface="Times New Roman"/>
              </a:rPr>
              <a:t> </a:t>
            </a:r>
            <a:r>
              <a:rPr sz="1200" spc="-5" dirty="0">
                <a:latin typeface="Times New Roman"/>
                <a:cs typeface="Times New Roman"/>
              </a:rPr>
              <a:t>given</a:t>
            </a:r>
            <a:r>
              <a:rPr sz="1200" spc="135" dirty="0">
                <a:latin typeface="Times New Roman"/>
                <a:cs typeface="Times New Roman"/>
              </a:rPr>
              <a:t> </a:t>
            </a:r>
            <a:r>
              <a:rPr sz="1200" spc="-5" dirty="0">
                <a:latin typeface="Times New Roman"/>
                <a:cs typeface="Times New Roman"/>
              </a:rPr>
              <a:t>to</a:t>
            </a:r>
            <a:r>
              <a:rPr sz="1200" spc="140" dirty="0">
                <a:latin typeface="Times New Roman"/>
                <a:cs typeface="Times New Roman"/>
              </a:rPr>
              <a:t> </a:t>
            </a:r>
            <a:r>
              <a:rPr sz="1200" spc="-5" dirty="0">
                <a:latin typeface="Times New Roman"/>
                <a:cs typeface="Times New Roman"/>
              </a:rPr>
              <a:t>him</a:t>
            </a:r>
            <a:r>
              <a:rPr sz="1200" spc="140" dirty="0">
                <a:latin typeface="Times New Roman"/>
                <a:cs typeface="Times New Roman"/>
              </a:rPr>
              <a:t> </a:t>
            </a:r>
            <a:r>
              <a:rPr sz="1200" dirty="0">
                <a:latin typeface="Times New Roman"/>
                <a:cs typeface="Times New Roman"/>
              </a:rPr>
              <a:t>on</a:t>
            </a:r>
            <a:endParaRPr sz="1200">
              <a:latin typeface="Times New Roman"/>
              <a:cs typeface="Times New Roman"/>
            </a:endParaRPr>
          </a:p>
          <a:p>
            <a:pPr marL="241300" marR="5715" algn="just">
              <a:lnSpc>
                <a:spcPct val="143600"/>
              </a:lnSpc>
              <a:spcBef>
                <a:spcPts val="5"/>
              </a:spcBef>
            </a:pPr>
            <a:r>
              <a:rPr sz="1200" spc="-5" dirty="0">
                <a:latin typeface="Times New Roman"/>
                <a:cs typeface="Times New Roman"/>
              </a:rPr>
              <a:t>behalf of his client, the fact of such receipt must be intimated to the client  as </a:t>
            </a:r>
            <a:r>
              <a:rPr sz="1200" dirty="0">
                <a:latin typeface="Times New Roman"/>
                <a:cs typeface="Times New Roman"/>
              </a:rPr>
              <a:t>early </a:t>
            </a:r>
            <a:r>
              <a:rPr sz="1200" spc="-5" dirty="0">
                <a:latin typeface="Times New Roman"/>
                <a:cs typeface="Times New Roman"/>
              </a:rPr>
              <a:t>as possible. </a:t>
            </a:r>
            <a:r>
              <a:rPr sz="1200" spc="-15" dirty="0">
                <a:latin typeface="Times New Roman"/>
                <a:cs typeface="Times New Roman"/>
              </a:rPr>
              <a:t>If </a:t>
            </a:r>
            <a:r>
              <a:rPr sz="1200" dirty="0">
                <a:latin typeface="Times New Roman"/>
                <a:cs typeface="Times New Roman"/>
              </a:rPr>
              <a:t>the </a:t>
            </a:r>
            <a:r>
              <a:rPr sz="1200" spc="-5" dirty="0">
                <a:latin typeface="Times New Roman"/>
                <a:cs typeface="Times New Roman"/>
              </a:rPr>
              <a:t>client demands the payment of such </a:t>
            </a:r>
            <a:r>
              <a:rPr sz="1200" dirty="0">
                <a:latin typeface="Times New Roman"/>
                <a:cs typeface="Times New Roman"/>
              </a:rPr>
              <a:t>money </a:t>
            </a:r>
            <a:r>
              <a:rPr sz="1200" spc="-5" dirty="0">
                <a:latin typeface="Times New Roman"/>
                <a:cs typeface="Times New Roman"/>
              </a:rPr>
              <a:t>and  in spite of such demand the advocate does not </a:t>
            </a:r>
            <a:r>
              <a:rPr sz="1200" dirty="0">
                <a:latin typeface="Times New Roman"/>
                <a:cs typeface="Times New Roman"/>
              </a:rPr>
              <a:t>pay </a:t>
            </a:r>
            <a:r>
              <a:rPr sz="1200" spc="-5" dirty="0">
                <a:latin typeface="Times New Roman"/>
                <a:cs typeface="Times New Roman"/>
              </a:rPr>
              <a:t>him, he will be guilty of  professional misconduct.</a:t>
            </a:r>
            <a:endParaRPr sz="1200">
              <a:latin typeface="Times New Roman"/>
              <a:cs typeface="Times New Roman"/>
            </a:endParaRPr>
          </a:p>
          <a:p>
            <a:pPr marL="241300" marR="7620" indent="-228600" algn="just">
              <a:lnSpc>
                <a:spcPct val="143600"/>
              </a:lnSpc>
              <a:spcBef>
                <a:spcPts val="10"/>
              </a:spcBef>
              <a:buFont typeface="Times New Roman"/>
              <a:buAutoNum type="arabicParenR" startAt="27"/>
              <a:tabLst>
                <a:tab pos="279400" algn="l"/>
              </a:tabLst>
            </a:pPr>
            <a:r>
              <a:rPr dirty="0"/>
              <a:t>	</a:t>
            </a:r>
            <a:r>
              <a:rPr sz="1200" spc="-5" dirty="0">
                <a:latin typeface="Times New Roman"/>
                <a:cs typeface="Times New Roman"/>
              </a:rPr>
              <a:t>Rule 28 provides that after termination of the proceeding </a:t>
            </a:r>
            <a:r>
              <a:rPr sz="1200" dirty="0">
                <a:latin typeface="Times New Roman"/>
                <a:cs typeface="Times New Roman"/>
              </a:rPr>
              <a:t>the </a:t>
            </a:r>
            <a:r>
              <a:rPr sz="1200" spc="-5" dirty="0">
                <a:latin typeface="Times New Roman"/>
                <a:cs typeface="Times New Roman"/>
              </a:rPr>
              <a:t>advocate  shall be at liberty to appropriate towards the settle fee due to him </a:t>
            </a:r>
            <a:r>
              <a:rPr sz="1200" dirty="0">
                <a:latin typeface="Times New Roman"/>
                <a:cs typeface="Times New Roman"/>
              </a:rPr>
              <a:t>any </a:t>
            </a:r>
            <a:r>
              <a:rPr sz="1200" spc="-5" dirty="0">
                <a:latin typeface="Times New Roman"/>
                <a:cs typeface="Times New Roman"/>
              </a:rPr>
              <a:t>sum  remaining unexpanded </a:t>
            </a:r>
            <a:r>
              <a:rPr sz="1200" dirty="0">
                <a:latin typeface="Times New Roman"/>
                <a:cs typeface="Times New Roman"/>
              </a:rPr>
              <a:t>out </a:t>
            </a:r>
            <a:r>
              <a:rPr sz="1200" spc="-5" dirty="0">
                <a:latin typeface="Times New Roman"/>
                <a:cs typeface="Times New Roman"/>
              </a:rPr>
              <a:t>of the amount paid or send to him for expenses  or </a:t>
            </a:r>
            <a:r>
              <a:rPr sz="1200" dirty="0">
                <a:latin typeface="Times New Roman"/>
                <a:cs typeface="Times New Roman"/>
              </a:rPr>
              <a:t>any </a:t>
            </a:r>
            <a:r>
              <a:rPr sz="1200" spc="-5" dirty="0">
                <a:latin typeface="Times New Roman"/>
                <a:cs typeface="Times New Roman"/>
              </a:rPr>
              <a:t>amount that has </a:t>
            </a:r>
            <a:r>
              <a:rPr sz="1200" dirty="0">
                <a:latin typeface="Times New Roman"/>
                <a:cs typeface="Times New Roman"/>
              </a:rPr>
              <a:t>come </a:t>
            </a:r>
            <a:r>
              <a:rPr sz="1200" spc="-5" dirty="0">
                <a:latin typeface="Times New Roman"/>
                <a:cs typeface="Times New Roman"/>
              </a:rPr>
              <a:t>into his hands in that</a:t>
            </a:r>
            <a:r>
              <a:rPr sz="1200" spc="35" dirty="0">
                <a:latin typeface="Times New Roman"/>
                <a:cs typeface="Times New Roman"/>
              </a:rPr>
              <a:t> </a:t>
            </a:r>
            <a:r>
              <a:rPr sz="1200" spc="-5" dirty="0">
                <a:latin typeface="Times New Roman"/>
                <a:cs typeface="Times New Roman"/>
              </a:rPr>
              <a:t>proceeding.</a:t>
            </a:r>
            <a:endParaRPr sz="1200">
              <a:latin typeface="Times New Roman"/>
              <a:cs typeface="Times New Roman"/>
            </a:endParaRPr>
          </a:p>
          <a:p>
            <a:pPr marL="240665" marR="7620" indent="-228600" algn="just">
              <a:lnSpc>
                <a:spcPct val="143700"/>
              </a:lnSpc>
              <a:spcBef>
                <a:spcPts val="5"/>
              </a:spcBef>
              <a:buFont typeface="Times New Roman"/>
              <a:buAutoNum type="arabicParenR" startAt="27"/>
              <a:tabLst>
                <a:tab pos="279400" algn="l"/>
              </a:tabLst>
            </a:pPr>
            <a:r>
              <a:rPr dirty="0"/>
              <a:t>	</a:t>
            </a:r>
            <a:r>
              <a:rPr sz="1200" spc="-5" dirty="0">
                <a:latin typeface="Times New Roman"/>
                <a:cs typeface="Times New Roman"/>
              </a:rPr>
              <a:t>Rule 29 provides that if the fee has been left unsettled the advocate can  deduct out of </a:t>
            </a:r>
            <a:r>
              <a:rPr sz="1200" dirty="0">
                <a:latin typeface="Times New Roman"/>
                <a:cs typeface="Times New Roman"/>
              </a:rPr>
              <a:t>any money of </a:t>
            </a:r>
            <a:r>
              <a:rPr sz="1200" spc="-5" dirty="0">
                <a:latin typeface="Times New Roman"/>
                <a:cs typeface="Times New Roman"/>
              </a:rPr>
              <a:t>the client remaining in his hand at the  termination of the proceeding for which he </a:t>
            </a:r>
            <a:r>
              <a:rPr sz="1200" dirty="0">
                <a:latin typeface="Times New Roman"/>
                <a:cs typeface="Times New Roman"/>
              </a:rPr>
              <a:t>had </a:t>
            </a:r>
            <a:r>
              <a:rPr sz="1200" spc="-5" dirty="0">
                <a:latin typeface="Times New Roman"/>
                <a:cs typeface="Times New Roman"/>
              </a:rPr>
              <a:t>been</a:t>
            </a:r>
            <a:r>
              <a:rPr sz="1200" spc="35" dirty="0">
                <a:latin typeface="Times New Roman"/>
                <a:cs typeface="Times New Roman"/>
              </a:rPr>
              <a:t> </a:t>
            </a:r>
            <a:r>
              <a:rPr sz="1200" spc="-5" dirty="0">
                <a:latin typeface="Times New Roman"/>
                <a:cs typeface="Times New Roman"/>
              </a:rPr>
              <a:t>engaged.</a:t>
            </a:r>
            <a:endParaRPr sz="1200">
              <a:latin typeface="Times New Roman"/>
              <a:cs typeface="Times New Roman"/>
            </a:endParaRPr>
          </a:p>
          <a:p>
            <a:pPr marL="241300" marR="6985" indent="-228600" algn="just">
              <a:lnSpc>
                <a:spcPts val="2080"/>
              </a:lnSpc>
              <a:spcBef>
                <a:spcPts val="160"/>
              </a:spcBef>
              <a:buFont typeface="Times New Roman"/>
              <a:buAutoNum type="arabicParenR" startAt="27"/>
              <a:tabLst>
                <a:tab pos="279400" algn="l"/>
              </a:tabLst>
            </a:pPr>
            <a:r>
              <a:rPr dirty="0"/>
              <a:t>	</a:t>
            </a:r>
            <a:r>
              <a:rPr sz="1200" spc="-5" dirty="0">
                <a:latin typeface="Times New Roman"/>
                <a:cs typeface="Times New Roman"/>
              </a:rPr>
              <a:t>Rule 30 provides that </a:t>
            </a:r>
            <a:r>
              <a:rPr sz="1200" dirty="0">
                <a:latin typeface="Times New Roman"/>
                <a:cs typeface="Times New Roman"/>
              </a:rPr>
              <a:t>the copy </a:t>
            </a:r>
            <a:r>
              <a:rPr sz="1200" spc="-5" dirty="0">
                <a:latin typeface="Times New Roman"/>
                <a:cs typeface="Times New Roman"/>
              </a:rPr>
              <a:t>of clients </a:t>
            </a:r>
            <a:r>
              <a:rPr sz="1200" dirty="0">
                <a:latin typeface="Times New Roman"/>
                <a:cs typeface="Times New Roman"/>
              </a:rPr>
              <a:t>account </a:t>
            </a:r>
            <a:r>
              <a:rPr sz="1200" spc="-5" dirty="0">
                <a:latin typeface="Times New Roman"/>
                <a:cs typeface="Times New Roman"/>
              </a:rPr>
              <a:t>shall be furnish to him  on demand provided the </a:t>
            </a:r>
            <a:r>
              <a:rPr sz="1200" dirty="0">
                <a:latin typeface="Times New Roman"/>
                <a:cs typeface="Times New Roman"/>
              </a:rPr>
              <a:t>necessary </a:t>
            </a:r>
            <a:r>
              <a:rPr sz="1200" spc="-5" dirty="0">
                <a:latin typeface="Times New Roman"/>
                <a:cs typeface="Times New Roman"/>
              </a:rPr>
              <a:t>charges are</a:t>
            </a:r>
            <a:r>
              <a:rPr sz="1200" dirty="0">
                <a:latin typeface="Times New Roman"/>
                <a:cs typeface="Times New Roman"/>
              </a:rPr>
              <a:t> paid.</a:t>
            </a:r>
            <a:endParaRPr sz="1200">
              <a:latin typeface="Times New Roman"/>
              <a:cs typeface="Times New Roman"/>
            </a:endParaRPr>
          </a:p>
          <a:p>
            <a:pPr marL="279400" indent="-267335" algn="just">
              <a:lnSpc>
                <a:spcPct val="100000"/>
              </a:lnSpc>
              <a:spcBef>
                <a:spcPts val="445"/>
              </a:spcBef>
              <a:buAutoNum type="arabicParenR" startAt="27"/>
              <a:tabLst>
                <a:tab pos="280035" algn="l"/>
              </a:tabLst>
            </a:pPr>
            <a:r>
              <a:rPr sz="1200" spc="-5" dirty="0">
                <a:latin typeface="Times New Roman"/>
                <a:cs typeface="Times New Roman"/>
              </a:rPr>
              <a:t>Rule 31 requires an advocate not to enter into arrangements</a:t>
            </a:r>
            <a:r>
              <a:rPr sz="1200" spc="229" dirty="0">
                <a:latin typeface="Times New Roman"/>
                <a:cs typeface="Times New Roman"/>
              </a:rPr>
              <a:t> </a:t>
            </a:r>
            <a:r>
              <a:rPr sz="1200" dirty="0">
                <a:latin typeface="Times New Roman"/>
                <a:cs typeface="Times New Roman"/>
              </a:rPr>
              <a:t>whereby</a:t>
            </a:r>
            <a:endParaRPr sz="1200">
              <a:latin typeface="Times New Roman"/>
              <a:cs typeface="Times New Roman"/>
            </a:endParaRPr>
          </a:p>
          <a:p>
            <a:pPr marL="241300" marR="7620" algn="just">
              <a:lnSpc>
                <a:spcPct val="143700"/>
              </a:lnSpc>
              <a:spcBef>
                <a:spcPts val="5"/>
              </a:spcBef>
            </a:pPr>
            <a:r>
              <a:rPr sz="1200" spc="-5" dirty="0">
                <a:latin typeface="Times New Roman"/>
                <a:cs typeface="Times New Roman"/>
              </a:rPr>
              <a:t>funds in his hands are converted into loans. </a:t>
            </a:r>
            <a:r>
              <a:rPr sz="1200" spc="-15" dirty="0">
                <a:latin typeface="Times New Roman"/>
                <a:cs typeface="Times New Roman"/>
              </a:rPr>
              <a:t>It </a:t>
            </a:r>
            <a:r>
              <a:rPr sz="1200" spc="-5" dirty="0">
                <a:latin typeface="Times New Roman"/>
                <a:cs typeface="Times New Roman"/>
              </a:rPr>
              <a:t>makes it clear that an  advocate </a:t>
            </a:r>
            <a:r>
              <a:rPr sz="1200" dirty="0">
                <a:latin typeface="Times New Roman"/>
                <a:cs typeface="Times New Roman"/>
              </a:rPr>
              <a:t>shall </a:t>
            </a:r>
            <a:r>
              <a:rPr sz="1200" spc="-5" dirty="0">
                <a:latin typeface="Times New Roman"/>
                <a:cs typeface="Times New Roman"/>
              </a:rPr>
              <a:t>not enter into arrangements whereby funds in his hands are  converted into</a:t>
            </a:r>
            <a:r>
              <a:rPr sz="1200" dirty="0">
                <a:latin typeface="Times New Roman"/>
                <a:cs typeface="Times New Roman"/>
              </a:rPr>
              <a:t> </a:t>
            </a:r>
            <a:r>
              <a:rPr sz="1200" spc="-5" dirty="0">
                <a:latin typeface="Times New Roman"/>
                <a:cs typeface="Times New Roman"/>
              </a:rPr>
              <a:t>loans.</a:t>
            </a:r>
            <a:endParaRPr sz="1200">
              <a:latin typeface="Times New Roman"/>
              <a:cs typeface="Times New Roman"/>
            </a:endParaRPr>
          </a:p>
          <a:p>
            <a:pPr marL="241300" indent="-228600" algn="just">
              <a:lnSpc>
                <a:spcPct val="100000"/>
              </a:lnSpc>
              <a:spcBef>
                <a:spcPts val="625"/>
              </a:spcBef>
              <a:buAutoNum type="arabicParenR" startAt="31"/>
              <a:tabLst>
                <a:tab pos="280035" algn="l"/>
              </a:tabLst>
            </a:pPr>
            <a:r>
              <a:rPr sz="1200" spc="-5" dirty="0">
                <a:latin typeface="Times New Roman"/>
                <a:cs typeface="Times New Roman"/>
              </a:rPr>
              <a:t>Rule</a:t>
            </a:r>
            <a:r>
              <a:rPr sz="1200" spc="70" dirty="0">
                <a:latin typeface="Times New Roman"/>
                <a:cs typeface="Times New Roman"/>
              </a:rPr>
              <a:t> </a:t>
            </a:r>
            <a:r>
              <a:rPr sz="1200" spc="-5" dirty="0">
                <a:latin typeface="Times New Roman"/>
                <a:cs typeface="Times New Roman"/>
              </a:rPr>
              <a:t>32</a:t>
            </a:r>
            <a:r>
              <a:rPr sz="1200" spc="80" dirty="0">
                <a:latin typeface="Times New Roman"/>
                <a:cs typeface="Times New Roman"/>
              </a:rPr>
              <a:t> </a:t>
            </a:r>
            <a:r>
              <a:rPr sz="1200" spc="-5" dirty="0">
                <a:latin typeface="Times New Roman"/>
                <a:cs typeface="Times New Roman"/>
              </a:rPr>
              <a:t>prohibits</a:t>
            </a:r>
            <a:r>
              <a:rPr sz="1200" spc="65" dirty="0">
                <a:latin typeface="Times New Roman"/>
                <a:cs typeface="Times New Roman"/>
              </a:rPr>
              <a:t> </a:t>
            </a:r>
            <a:r>
              <a:rPr sz="1200" spc="-5" dirty="0">
                <a:latin typeface="Times New Roman"/>
                <a:cs typeface="Times New Roman"/>
              </a:rPr>
              <a:t>an</a:t>
            </a:r>
            <a:r>
              <a:rPr sz="1200" spc="80" dirty="0">
                <a:latin typeface="Times New Roman"/>
                <a:cs typeface="Times New Roman"/>
              </a:rPr>
              <a:t> </a:t>
            </a:r>
            <a:r>
              <a:rPr sz="1200" spc="-5" dirty="0">
                <a:latin typeface="Times New Roman"/>
                <a:cs typeface="Times New Roman"/>
              </a:rPr>
              <a:t>advocate</a:t>
            </a:r>
            <a:r>
              <a:rPr sz="1200" spc="75" dirty="0">
                <a:latin typeface="Times New Roman"/>
                <a:cs typeface="Times New Roman"/>
              </a:rPr>
              <a:t> </a:t>
            </a:r>
            <a:r>
              <a:rPr sz="1200" spc="-5" dirty="0">
                <a:latin typeface="Times New Roman"/>
                <a:cs typeface="Times New Roman"/>
              </a:rPr>
              <a:t>to</a:t>
            </a:r>
            <a:r>
              <a:rPr sz="1200" spc="75" dirty="0">
                <a:latin typeface="Times New Roman"/>
                <a:cs typeface="Times New Roman"/>
              </a:rPr>
              <a:t> </a:t>
            </a:r>
            <a:r>
              <a:rPr sz="1200" spc="-5" dirty="0">
                <a:latin typeface="Times New Roman"/>
                <a:cs typeface="Times New Roman"/>
              </a:rPr>
              <a:t>lend</a:t>
            </a:r>
            <a:r>
              <a:rPr sz="1200" spc="80" dirty="0">
                <a:latin typeface="Times New Roman"/>
                <a:cs typeface="Times New Roman"/>
              </a:rPr>
              <a:t> </a:t>
            </a:r>
            <a:r>
              <a:rPr sz="1200" dirty="0">
                <a:latin typeface="Times New Roman"/>
                <a:cs typeface="Times New Roman"/>
              </a:rPr>
              <a:t>money</a:t>
            </a:r>
            <a:r>
              <a:rPr sz="1200" spc="45" dirty="0">
                <a:latin typeface="Times New Roman"/>
                <a:cs typeface="Times New Roman"/>
              </a:rPr>
              <a:t> </a:t>
            </a:r>
            <a:r>
              <a:rPr sz="1200" spc="-5" dirty="0">
                <a:latin typeface="Times New Roman"/>
                <a:cs typeface="Times New Roman"/>
              </a:rPr>
              <a:t>to</a:t>
            </a:r>
            <a:r>
              <a:rPr sz="1200" spc="85" dirty="0">
                <a:latin typeface="Times New Roman"/>
                <a:cs typeface="Times New Roman"/>
              </a:rPr>
              <a:t> </a:t>
            </a:r>
            <a:r>
              <a:rPr sz="1200" spc="-5" dirty="0">
                <a:latin typeface="Times New Roman"/>
                <a:cs typeface="Times New Roman"/>
              </a:rPr>
              <a:t>his</a:t>
            </a:r>
            <a:r>
              <a:rPr sz="1200" spc="85" dirty="0">
                <a:latin typeface="Times New Roman"/>
                <a:cs typeface="Times New Roman"/>
              </a:rPr>
              <a:t> </a:t>
            </a:r>
            <a:r>
              <a:rPr sz="1200" spc="-5" dirty="0">
                <a:latin typeface="Times New Roman"/>
                <a:cs typeface="Times New Roman"/>
              </a:rPr>
              <a:t>client</a:t>
            </a:r>
            <a:r>
              <a:rPr sz="1200" spc="80" dirty="0">
                <a:latin typeface="Times New Roman"/>
                <a:cs typeface="Times New Roman"/>
              </a:rPr>
              <a:t> </a:t>
            </a:r>
            <a:r>
              <a:rPr sz="1200" spc="-5" dirty="0">
                <a:latin typeface="Times New Roman"/>
                <a:cs typeface="Times New Roman"/>
              </a:rPr>
              <a:t>for</a:t>
            </a:r>
            <a:r>
              <a:rPr sz="1200" spc="70" dirty="0">
                <a:latin typeface="Times New Roman"/>
                <a:cs typeface="Times New Roman"/>
              </a:rPr>
              <a:t> </a:t>
            </a:r>
            <a:r>
              <a:rPr sz="1200" spc="-5" dirty="0">
                <a:latin typeface="Times New Roman"/>
                <a:cs typeface="Times New Roman"/>
              </a:rPr>
              <a:t>the</a:t>
            </a:r>
            <a:r>
              <a:rPr sz="1200" spc="75" dirty="0">
                <a:latin typeface="Times New Roman"/>
                <a:cs typeface="Times New Roman"/>
              </a:rPr>
              <a:t> </a:t>
            </a:r>
            <a:r>
              <a:rPr sz="1200" spc="-5" dirty="0">
                <a:latin typeface="Times New Roman"/>
                <a:cs typeface="Times New Roman"/>
              </a:rPr>
              <a:t>purpose</a:t>
            </a:r>
            <a:endParaRPr sz="1200">
              <a:latin typeface="Times New Roman"/>
              <a:cs typeface="Times New Roman"/>
            </a:endParaRPr>
          </a:p>
          <a:p>
            <a:pPr marL="241300" marR="6985" algn="just">
              <a:lnSpc>
                <a:spcPct val="143600"/>
              </a:lnSpc>
              <a:spcBef>
                <a:spcPts val="10"/>
              </a:spcBef>
            </a:pPr>
            <a:r>
              <a:rPr sz="1200" spc="-5" dirty="0">
                <a:latin typeface="Times New Roman"/>
                <a:cs typeface="Times New Roman"/>
              </a:rPr>
              <a:t>of </a:t>
            </a:r>
            <a:r>
              <a:rPr sz="1200" dirty="0">
                <a:latin typeface="Times New Roman"/>
                <a:cs typeface="Times New Roman"/>
              </a:rPr>
              <a:t>any </a:t>
            </a:r>
            <a:r>
              <a:rPr sz="1200" spc="-5" dirty="0">
                <a:latin typeface="Times New Roman"/>
                <a:cs typeface="Times New Roman"/>
              </a:rPr>
              <a:t>action for legal proceeding in which he is engaged </a:t>
            </a:r>
            <a:r>
              <a:rPr sz="1200" spc="5" dirty="0">
                <a:latin typeface="Times New Roman"/>
                <a:cs typeface="Times New Roman"/>
              </a:rPr>
              <a:t>by </a:t>
            </a:r>
            <a:r>
              <a:rPr sz="1200" dirty="0">
                <a:latin typeface="Times New Roman"/>
                <a:cs typeface="Times New Roman"/>
              </a:rPr>
              <a:t>such </a:t>
            </a:r>
            <a:r>
              <a:rPr sz="1200" spc="-5" dirty="0">
                <a:latin typeface="Times New Roman"/>
                <a:cs typeface="Times New Roman"/>
              </a:rPr>
              <a:t>client. </a:t>
            </a:r>
            <a:r>
              <a:rPr sz="1200" spc="-15" dirty="0">
                <a:latin typeface="Times New Roman"/>
                <a:cs typeface="Times New Roman"/>
              </a:rPr>
              <a:t>It  </a:t>
            </a:r>
            <a:r>
              <a:rPr sz="1200" spc="-5" dirty="0">
                <a:latin typeface="Times New Roman"/>
                <a:cs typeface="Times New Roman"/>
              </a:rPr>
              <a:t>provides that an advocate shall not lend </a:t>
            </a:r>
            <a:r>
              <a:rPr sz="1200" dirty="0">
                <a:latin typeface="Times New Roman"/>
                <a:cs typeface="Times New Roman"/>
              </a:rPr>
              <a:t>money </a:t>
            </a:r>
            <a:r>
              <a:rPr sz="1200" spc="-5" dirty="0">
                <a:latin typeface="Times New Roman"/>
                <a:cs typeface="Times New Roman"/>
              </a:rPr>
              <a:t>to his client </a:t>
            </a:r>
            <a:r>
              <a:rPr sz="1200" dirty="0">
                <a:latin typeface="Times New Roman"/>
                <a:cs typeface="Times New Roman"/>
              </a:rPr>
              <a:t>foe the  </a:t>
            </a:r>
            <a:r>
              <a:rPr sz="1200" spc="-5" dirty="0">
                <a:latin typeface="Times New Roman"/>
                <a:cs typeface="Times New Roman"/>
              </a:rPr>
              <a:t>purpose of </a:t>
            </a:r>
            <a:r>
              <a:rPr sz="1200" dirty="0">
                <a:latin typeface="Times New Roman"/>
                <a:cs typeface="Times New Roman"/>
              </a:rPr>
              <a:t>any </a:t>
            </a:r>
            <a:r>
              <a:rPr sz="1200" spc="-5" dirty="0">
                <a:latin typeface="Times New Roman"/>
                <a:cs typeface="Times New Roman"/>
              </a:rPr>
              <a:t>action or </a:t>
            </a:r>
            <a:r>
              <a:rPr sz="1200" spc="-10" dirty="0">
                <a:latin typeface="Times New Roman"/>
                <a:cs typeface="Times New Roman"/>
              </a:rPr>
              <a:t>legal </a:t>
            </a:r>
            <a:r>
              <a:rPr sz="1200" spc="-5" dirty="0">
                <a:latin typeface="Times New Roman"/>
                <a:cs typeface="Times New Roman"/>
              </a:rPr>
              <a:t>proceeding in which he is engaged </a:t>
            </a:r>
            <a:r>
              <a:rPr sz="1200" spc="5" dirty="0">
                <a:latin typeface="Times New Roman"/>
                <a:cs typeface="Times New Roman"/>
              </a:rPr>
              <a:t>by </a:t>
            </a:r>
            <a:r>
              <a:rPr sz="1200" dirty="0">
                <a:latin typeface="Times New Roman"/>
                <a:cs typeface="Times New Roman"/>
              </a:rPr>
              <a:t>such  </a:t>
            </a:r>
            <a:r>
              <a:rPr sz="1200" spc="-5" dirty="0">
                <a:latin typeface="Times New Roman"/>
                <a:cs typeface="Times New Roman"/>
              </a:rPr>
              <a:t>client.</a:t>
            </a:r>
            <a:endParaRPr sz="1200">
              <a:latin typeface="Times New Roman"/>
              <a:cs typeface="Times New Roman"/>
            </a:endParaRPr>
          </a:p>
        </p:txBody>
      </p:sp>
      <p:sp>
        <p:nvSpPr>
          <p:cNvPr id="3" name="object 3"/>
          <p:cNvSpPr/>
          <p:nvPr/>
        </p:nvSpPr>
        <p:spPr>
          <a:xfrm>
            <a:off x="304800" y="304794"/>
            <a:ext cx="18415" cy="66040"/>
          </a:xfrm>
          <a:custGeom>
            <a:avLst/>
            <a:gdLst/>
            <a:ahLst/>
            <a:cxnLst/>
            <a:rect l="l" t="t" r="r" b="b"/>
            <a:pathLst>
              <a:path w="18414"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4" name="object 4"/>
          <p:cNvSpPr/>
          <p:nvPr/>
        </p:nvSpPr>
        <p:spPr>
          <a:xfrm>
            <a:off x="304800" y="304794"/>
            <a:ext cx="66040" cy="18415"/>
          </a:xfrm>
          <a:custGeom>
            <a:avLst/>
            <a:gdLst/>
            <a:ahLst/>
            <a:cxnLst/>
            <a:rect l="l" t="t" r="r" b="b"/>
            <a:pathLst>
              <a:path w="66039"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5" name="object 5"/>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6" name="object 6"/>
          <p:cNvSpPr/>
          <p:nvPr/>
        </p:nvSpPr>
        <p:spPr>
          <a:xfrm>
            <a:off x="361188"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7" name="object 7"/>
          <p:cNvSpPr/>
          <p:nvPr/>
        </p:nvSpPr>
        <p:spPr>
          <a:xfrm>
            <a:off x="370332" y="313938"/>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8" name="object 8"/>
          <p:cNvSpPr/>
          <p:nvPr/>
        </p:nvSpPr>
        <p:spPr>
          <a:xfrm>
            <a:off x="370332" y="365754"/>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9" name="object 9"/>
          <p:cNvSpPr/>
          <p:nvPr/>
        </p:nvSpPr>
        <p:spPr>
          <a:xfrm>
            <a:off x="7237476" y="304794"/>
            <a:ext cx="18415" cy="66040"/>
          </a:xfrm>
          <a:custGeom>
            <a:avLst/>
            <a:gdLst/>
            <a:ahLst/>
            <a:cxnLst/>
            <a:rect l="l" t="t" r="r" b="b"/>
            <a:pathLst>
              <a:path w="18415" h="66039">
                <a:moveTo>
                  <a:pt x="0" y="65532"/>
                </a:moveTo>
                <a:lnTo>
                  <a:pt x="18288" y="65532"/>
                </a:lnTo>
                <a:lnTo>
                  <a:pt x="18288" y="0"/>
                </a:lnTo>
                <a:lnTo>
                  <a:pt x="0" y="0"/>
                </a:lnTo>
                <a:lnTo>
                  <a:pt x="0" y="65532"/>
                </a:lnTo>
                <a:close/>
              </a:path>
            </a:pathLst>
          </a:custGeom>
          <a:solidFill>
            <a:srgbClr val="000000"/>
          </a:solidFill>
        </p:spPr>
        <p:txBody>
          <a:bodyPr wrap="square" lIns="0" tIns="0" rIns="0" bIns="0" rtlCol="0"/>
          <a:lstStyle/>
          <a:p>
            <a:endParaRPr/>
          </a:p>
        </p:txBody>
      </p:sp>
      <p:sp>
        <p:nvSpPr>
          <p:cNvPr id="10" name="object 10"/>
          <p:cNvSpPr/>
          <p:nvPr/>
        </p:nvSpPr>
        <p:spPr>
          <a:xfrm>
            <a:off x="7190232" y="304794"/>
            <a:ext cx="66040" cy="18415"/>
          </a:xfrm>
          <a:custGeom>
            <a:avLst/>
            <a:gdLst/>
            <a:ahLst/>
            <a:cxnLst/>
            <a:rect l="l" t="t" r="r" b="b"/>
            <a:pathLst>
              <a:path w="66040" h="18414">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1" name="object 11"/>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2" name="object 12"/>
          <p:cNvSpPr/>
          <p:nvPr/>
        </p:nvSpPr>
        <p:spPr>
          <a:xfrm>
            <a:off x="7190232" y="361182"/>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3" name="object 13"/>
          <p:cNvSpPr/>
          <p:nvPr/>
        </p:nvSpPr>
        <p:spPr>
          <a:xfrm>
            <a:off x="313944"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4" name="object 14"/>
          <p:cNvSpPr/>
          <p:nvPr/>
        </p:nvSpPr>
        <p:spPr>
          <a:xfrm>
            <a:off x="365760"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5" name="object 15"/>
          <p:cNvSpPr/>
          <p:nvPr/>
        </p:nvSpPr>
        <p:spPr>
          <a:xfrm>
            <a:off x="7246620" y="370329"/>
            <a:ext cx="0" cy="10017760"/>
          </a:xfrm>
          <a:custGeom>
            <a:avLst/>
            <a:gdLst/>
            <a:ahLst/>
            <a:cxnLst/>
            <a:rect l="l" t="t" r="r" b="b"/>
            <a:pathLst>
              <a:path h="10017760">
                <a:moveTo>
                  <a:pt x="0" y="0"/>
                </a:moveTo>
                <a:lnTo>
                  <a:pt x="0" y="10017252"/>
                </a:lnTo>
              </a:path>
            </a:pathLst>
          </a:custGeom>
          <a:ln w="18288">
            <a:solidFill>
              <a:srgbClr val="000000"/>
            </a:solidFill>
          </a:ln>
        </p:spPr>
        <p:txBody>
          <a:bodyPr wrap="square" lIns="0" tIns="0" rIns="0" bIns="0" rtlCol="0"/>
          <a:lstStyle/>
          <a:p>
            <a:endParaRPr/>
          </a:p>
        </p:txBody>
      </p:sp>
      <p:sp>
        <p:nvSpPr>
          <p:cNvPr id="16" name="object 16"/>
          <p:cNvSpPr/>
          <p:nvPr/>
        </p:nvSpPr>
        <p:spPr>
          <a:xfrm>
            <a:off x="7194804" y="370329"/>
            <a:ext cx="0" cy="9951720"/>
          </a:xfrm>
          <a:custGeom>
            <a:avLst/>
            <a:gdLst/>
            <a:ahLst/>
            <a:cxnLst/>
            <a:rect l="l" t="t" r="r" b="b"/>
            <a:pathLst>
              <a:path h="9951720">
                <a:moveTo>
                  <a:pt x="0" y="0"/>
                </a:moveTo>
                <a:lnTo>
                  <a:pt x="0" y="9951720"/>
                </a:lnTo>
              </a:path>
            </a:pathLst>
          </a:custGeom>
          <a:ln w="9144">
            <a:solidFill>
              <a:srgbClr val="000000"/>
            </a:solidFill>
          </a:ln>
        </p:spPr>
        <p:txBody>
          <a:bodyPr wrap="square" lIns="0" tIns="0" rIns="0" bIns="0" rtlCol="0"/>
          <a:lstStyle/>
          <a:p>
            <a:endParaRPr/>
          </a:p>
        </p:txBody>
      </p:sp>
      <p:sp>
        <p:nvSpPr>
          <p:cNvPr id="17" name="object 17"/>
          <p:cNvSpPr/>
          <p:nvPr/>
        </p:nvSpPr>
        <p:spPr>
          <a:xfrm>
            <a:off x="304800" y="10369294"/>
            <a:ext cx="66040" cy="18415"/>
          </a:xfrm>
          <a:custGeom>
            <a:avLst/>
            <a:gdLst/>
            <a:ahLst/>
            <a:cxnLst/>
            <a:rect l="l" t="t" r="r" b="b"/>
            <a:pathLst>
              <a:path w="66039"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18" name="object 18"/>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19" name="object 19"/>
          <p:cNvSpPr/>
          <p:nvPr/>
        </p:nvSpPr>
        <p:spPr>
          <a:xfrm>
            <a:off x="361188"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0" name="object 20"/>
          <p:cNvSpPr/>
          <p:nvPr/>
        </p:nvSpPr>
        <p:spPr>
          <a:xfrm>
            <a:off x="370332" y="10378437"/>
            <a:ext cx="6819900" cy="0"/>
          </a:xfrm>
          <a:custGeom>
            <a:avLst/>
            <a:gdLst/>
            <a:ahLst/>
            <a:cxnLst/>
            <a:rect l="l" t="t" r="r" b="b"/>
            <a:pathLst>
              <a:path w="6819900">
                <a:moveTo>
                  <a:pt x="0" y="0"/>
                </a:moveTo>
                <a:lnTo>
                  <a:pt x="6819900" y="0"/>
                </a:lnTo>
              </a:path>
            </a:pathLst>
          </a:custGeom>
          <a:ln w="18288">
            <a:solidFill>
              <a:srgbClr val="000000"/>
            </a:solidFill>
          </a:ln>
        </p:spPr>
        <p:txBody>
          <a:bodyPr wrap="square" lIns="0" tIns="0" rIns="0" bIns="0" rtlCol="0"/>
          <a:lstStyle/>
          <a:p>
            <a:endParaRPr/>
          </a:p>
        </p:txBody>
      </p:sp>
      <p:sp>
        <p:nvSpPr>
          <p:cNvPr id="21" name="object 21"/>
          <p:cNvSpPr/>
          <p:nvPr/>
        </p:nvSpPr>
        <p:spPr>
          <a:xfrm>
            <a:off x="370332" y="10326621"/>
            <a:ext cx="6819900" cy="0"/>
          </a:xfrm>
          <a:custGeom>
            <a:avLst/>
            <a:gdLst/>
            <a:ahLst/>
            <a:cxnLst/>
            <a:rect l="l" t="t" r="r" b="b"/>
            <a:pathLst>
              <a:path w="6819900">
                <a:moveTo>
                  <a:pt x="0" y="0"/>
                </a:moveTo>
                <a:lnTo>
                  <a:pt x="6819900" y="0"/>
                </a:lnTo>
              </a:path>
            </a:pathLst>
          </a:custGeom>
          <a:ln w="9144">
            <a:solidFill>
              <a:srgbClr val="000000"/>
            </a:solidFill>
          </a:ln>
        </p:spPr>
        <p:txBody>
          <a:bodyPr wrap="square" lIns="0" tIns="0" rIns="0" bIns="0" rtlCol="0"/>
          <a:lstStyle/>
          <a:p>
            <a:endParaRPr/>
          </a:p>
        </p:txBody>
      </p:sp>
      <p:sp>
        <p:nvSpPr>
          <p:cNvPr id="22" name="object 22"/>
          <p:cNvSpPr/>
          <p:nvPr/>
        </p:nvSpPr>
        <p:spPr>
          <a:xfrm>
            <a:off x="7190232" y="10369294"/>
            <a:ext cx="66040" cy="18415"/>
          </a:xfrm>
          <a:custGeom>
            <a:avLst/>
            <a:gdLst/>
            <a:ahLst/>
            <a:cxnLst/>
            <a:rect l="l" t="t" r="r" b="b"/>
            <a:pathLst>
              <a:path w="66040" h="18415">
                <a:moveTo>
                  <a:pt x="0" y="18288"/>
                </a:moveTo>
                <a:lnTo>
                  <a:pt x="65532" y="18288"/>
                </a:lnTo>
                <a:lnTo>
                  <a:pt x="65532" y="0"/>
                </a:lnTo>
                <a:lnTo>
                  <a:pt x="0" y="0"/>
                </a:lnTo>
                <a:lnTo>
                  <a:pt x="0" y="18288"/>
                </a:lnTo>
                <a:close/>
              </a:path>
            </a:pathLst>
          </a:custGeom>
          <a:solidFill>
            <a:srgbClr val="000000"/>
          </a:solidFill>
        </p:spPr>
        <p:txBody>
          <a:bodyPr wrap="square" lIns="0" tIns="0" rIns="0" bIns="0" rtlCol="0"/>
          <a:lstStyle/>
          <a:p>
            <a:endParaRPr/>
          </a:p>
        </p:txBody>
      </p:sp>
      <p:sp>
        <p:nvSpPr>
          <p:cNvPr id="23" name="object 23"/>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4" name="object 24"/>
          <p:cNvSpPr/>
          <p:nvPr/>
        </p:nvSpPr>
        <p:spPr>
          <a:xfrm>
            <a:off x="7190232" y="10322049"/>
            <a:ext cx="9525" cy="9525"/>
          </a:xfrm>
          <a:custGeom>
            <a:avLst/>
            <a:gdLst/>
            <a:ahLst/>
            <a:cxnLst/>
            <a:rect l="l" t="t" r="r" b="b"/>
            <a:pathLst>
              <a:path w="9525" h="9525">
                <a:moveTo>
                  <a:pt x="0" y="9144"/>
                </a:moveTo>
                <a:lnTo>
                  <a:pt x="9144" y="9144"/>
                </a:lnTo>
                <a:lnTo>
                  <a:pt x="9144" y="0"/>
                </a:lnTo>
                <a:lnTo>
                  <a:pt x="0" y="0"/>
                </a:lnTo>
                <a:lnTo>
                  <a:pt x="0" y="9144"/>
                </a:lnTo>
                <a:close/>
              </a:path>
            </a:pathLst>
          </a:custGeom>
          <a:solidFill>
            <a:srgbClr val="000000"/>
          </a:solidFill>
        </p:spPr>
        <p:txBody>
          <a:bodyPr wrap="square" lIns="0" tIns="0" rIns="0" bIns="0" rtlCol="0"/>
          <a:lstStyle/>
          <a:p>
            <a:endParaRP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spc="-5" dirty="0"/>
              <a:t>9</a:t>
            </a:fld>
            <a:endParaRPr spc="-5"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6503</Words>
  <Application>Microsoft Office PowerPoint</Application>
  <PresentationFormat>Custom</PresentationFormat>
  <Paragraphs>349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Simran Project-Final Version</dc:title>
  <dc:creator>LXJHD</dc:creator>
  <cp:lastModifiedBy>Dell</cp:lastModifiedBy>
  <cp:revision>2</cp:revision>
  <dcterms:created xsi:type="dcterms:W3CDTF">2020-04-01T13:51:01Z</dcterms:created>
  <dcterms:modified xsi:type="dcterms:W3CDTF">2020-04-01T14:01:44Z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2012-10-02T00:00:00Z</vt:filetime>
  </property>
  <property fmtid="{D5CDD505-2E9C-101B-9397-08002B2CF9AE}" pid="3" name="Creator">
    <vt:lpwstr>PDFCreator Version 0.9.5</vt:lpwstr>
  </property>
  <property fmtid="{D5CDD505-2E9C-101B-9397-08002B2CF9AE}" pid="4" name="LastSaved">
    <vt:filetime>2020-04-01T00:00:00Z</vt:filetime>
  </property>
</Properties>
</file>